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docMetadata/LabelInfo.xml" ContentType="application/vnd.ms-office.classificationlabel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325" r:id="rId5"/>
    <p:sldId id="327" r:id="rId6"/>
    <p:sldId id="336" r:id="rId7"/>
    <p:sldId id="339" r:id="rId8"/>
    <p:sldId id="330" r:id="rId9"/>
    <p:sldId id="337" r:id="rId10"/>
    <p:sldId id="338" r:id="rId11"/>
    <p:sldId id="340" r:id="rId12"/>
    <p:sldId id="341" r:id="rId13"/>
    <p:sldId id="328" r:id="rId14"/>
    <p:sldId id="333" r:id="rId15"/>
    <p:sldId id="332" r:id="rId16"/>
    <p:sldId id="334" r:id="rId17"/>
    <p:sldId id="326" r:id="rId18"/>
    <p:sldId id="342" r:id="rId19"/>
    <p:sldId id="3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816" userDrawn="1">
          <p15:clr>
            <a:srgbClr val="A4A3A4"/>
          </p15:clr>
        </p15:guide>
        <p15:guide id="2" orient="horz"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CC"/>
    <a:srgbClr val="FFFFCC"/>
    <a:srgbClr val="97F599"/>
    <a:srgbClr val="FFCC99"/>
    <a:srgbClr val="E4ACA8"/>
    <a:srgbClr val="FF9966"/>
    <a:srgbClr val="FFE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103" autoAdjust="0"/>
    <p:restoredTop sz="94205" autoAdjust="0"/>
  </p:normalViewPr>
  <p:slideViewPr>
    <p:cSldViewPr snapToGrid="0">
      <p:cViewPr varScale="1">
        <p:scale>
          <a:sx n="63" d="100"/>
          <a:sy n="63" d="100"/>
        </p:scale>
        <p:origin x="-102" y="-354"/>
      </p:cViewPr>
      <p:guideLst>
        <p:guide orient="horz" pos="384"/>
        <p:guide pos="816"/>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pPr/>
              <a:t>5/6/2023</a:t>
            </a:fld>
            <a:endParaRPr lang="en-US" dirty="0"/>
          </a:p>
        </p:txBody>
      </p:sp>
      <p:sp>
        <p:nvSpPr>
          <p:cNvPr id="4" name="Footer Placeholder 3">
            <a:extLst>
              <a:ext uri="{FF2B5EF4-FFF2-40B4-BE49-F238E27FC236}">
                <a16:creationId xmlns:a16="http://schemas.microsoft.com/office/drawing/2014/main" xmlns=""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pPr/>
              <a:t>‹#›</a:t>
            </a:fld>
            <a:endParaRPr lang="en-US" dirty="0"/>
          </a:p>
        </p:txBody>
      </p:sp>
    </p:spTree>
    <p:extLst>
      <p:ext uri="{BB962C8B-B14F-4D97-AF65-F5344CB8AC3E}">
        <p14:creationId xmlns:p14="http://schemas.microsoft.com/office/powerpoint/2010/main" xmlns=""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pPr/>
              <a:t>5/6/2023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pPr/>
              <a:t>‹#›</a:t>
            </a:fld>
            <a:endParaRPr lang="en-US" dirty="0"/>
          </a:p>
        </p:txBody>
      </p:sp>
    </p:spTree>
    <p:extLst>
      <p:ext uri="{BB962C8B-B14F-4D97-AF65-F5344CB8AC3E}">
        <p14:creationId xmlns:p14="http://schemas.microsoft.com/office/powerpoint/2010/main" xmlns=""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xmlns=""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xmlns=""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9" name="Title 8">
            <a:extLst>
              <a:ext uri="{FF2B5EF4-FFF2-40B4-BE49-F238E27FC236}">
                <a16:creationId xmlns:a16="http://schemas.microsoft.com/office/drawing/2014/main" xmlns=""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xmlns=""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xmlns="" id="{7068A9B7-F56A-44B7-D61E-66289C79F1C3}"/>
              </a:ext>
            </a:extLst>
          </p:cNvPr>
          <p:cNvSpPr>
            <a:spLocks noGrp="1"/>
          </p:cNvSpPr>
          <p:nvPr>
            <p:ph type="pic" sz="quarter" idx="30"/>
          </p:nvPr>
        </p:nvSpPr>
        <p:spPr>
          <a:xfrm>
            <a:off x="0" y="5175504"/>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0783ED19-9B5E-8852-24D6-62401816CBB7}"/>
              </a:ext>
            </a:extLst>
          </p:cNvPr>
          <p:cNvSpPr>
            <a:spLocks noGrp="1"/>
          </p:cNvSpPr>
          <p:nvPr>
            <p:ph type="title"/>
          </p:nvPr>
        </p:nvSpPr>
        <p:spPr>
          <a:xfrm>
            <a:off x="1085088" y="609600"/>
            <a:ext cx="10021824" cy="1252728"/>
          </a:xfrm>
        </p:spPr>
        <p:txBody>
          <a:bodyPr/>
          <a:lstStyle>
            <a:lvl1pPr algn="ctr">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xmlns="" id="{4307A8A0-5009-A086-A6AE-542CA4684892}"/>
              </a:ext>
            </a:extLst>
          </p:cNvPr>
          <p:cNvSpPr>
            <a:spLocks noGrp="1"/>
          </p:cNvSpPr>
          <p:nvPr>
            <p:ph type="sldNum" sz="quarter" idx="10"/>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xmlns=""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xmlns="" id="{AA3DDCC3-9231-434E-A1D1-8A078DE7BF10}"/>
              </a:ext>
            </a:extLst>
          </p:cNvPr>
          <p:cNvSpPr>
            <a:spLocks noGrp="1"/>
          </p:cNvSpPr>
          <p:nvPr>
            <p:ph type="body" sz="quarter" idx="16"/>
          </p:nvPr>
        </p:nvSpPr>
        <p:spPr>
          <a:xfrm>
            <a:off x="1298448"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xmlns="" id="{970A1046-F88C-E11E-0E2E-A7F3AEDB3A26}"/>
              </a:ext>
            </a:extLst>
          </p:cNvPr>
          <p:cNvSpPr>
            <a:spLocks noGrp="1"/>
          </p:cNvSpPr>
          <p:nvPr>
            <p:ph type="body" sz="quarter" idx="17"/>
          </p:nvPr>
        </p:nvSpPr>
        <p:spPr>
          <a:xfrm>
            <a:off x="1298448"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xmlns="" id="{BF27FC0A-1C34-6BFF-806A-6911C16F2184}"/>
              </a:ext>
            </a:extLst>
          </p:cNvPr>
          <p:cNvSpPr>
            <a:spLocks noGrp="1"/>
          </p:cNvSpPr>
          <p:nvPr>
            <p:ph type="body" sz="quarter" idx="18"/>
          </p:nvPr>
        </p:nvSpPr>
        <p:spPr>
          <a:xfrm>
            <a:off x="3383280"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xmlns="" id="{EF94CC5A-0B90-D0D3-CF42-2A9B86331729}"/>
              </a:ext>
            </a:extLst>
          </p:cNvPr>
          <p:cNvSpPr>
            <a:spLocks noGrp="1"/>
          </p:cNvSpPr>
          <p:nvPr>
            <p:ph type="body" sz="quarter" idx="19"/>
          </p:nvPr>
        </p:nvSpPr>
        <p:spPr>
          <a:xfrm>
            <a:off x="3383280"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xmlns="" id="{8E685B28-FC51-9FE8-2F7E-C8255BD75945}"/>
              </a:ext>
            </a:extLst>
          </p:cNvPr>
          <p:cNvSpPr>
            <a:spLocks noGrp="1"/>
          </p:cNvSpPr>
          <p:nvPr>
            <p:ph type="body" sz="quarter" idx="20"/>
          </p:nvPr>
        </p:nvSpPr>
        <p:spPr>
          <a:xfrm>
            <a:off x="5468112"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xmlns="" id="{B472F1E6-DAE5-AE6D-F688-575FC243CD0C}"/>
              </a:ext>
            </a:extLst>
          </p:cNvPr>
          <p:cNvSpPr>
            <a:spLocks noGrp="1"/>
          </p:cNvSpPr>
          <p:nvPr>
            <p:ph type="body" sz="quarter" idx="21"/>
          </p:nvPr>
        </p:nvSpPr>
        <p:spPr>
          <a:xfrm>
            <a:off x="5468112"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xmlns="" id="{7138E486-F729-AEC8-0C2D-44FA21EDC617}"/>
              </a:ext>
            </a:extLst>
          </p:cNvPr>
          <p:cNvSpPr>
            <a:spLocks noGrp="1"/>
          </p:cNvSpPr>
          <p:nvPr>
            <p:ph type="body" sz="quarter" idx="22"/>
          </p:nvPr>
        </p:nvSpPr>
        <p:spPr>
          <a:xfrm>
            <a:off x="7552944"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xmlns="" id="{0F182FA8-4DA0-527F-89C3-96D9A996F2C7}"/>
              </a:ext>
            </a:extLst>
          </p:cNvPr>
          <p:cNvSpPr>
            <a:spLocks noGrp="1"/>
          </p:cNvSpPr>
          <p:nvPr>
            <p:ph type="body" sz="quarter" idx="23"/>
          </p:nvPr>
        </p:nvSpPr>
        <p:spPr>
          <a:xfrm>
            <a:off x="7552944"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xmlns=""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xmlns="" id="{1025D334-8990-1960-8865-C877ECC47E67}"/>
              </a:ext>
            </a:extLst>
          </p:cNvPr>
          <p:cNvSpPr>
            <a:spLocks noGrp="1"/>
          </p:cNvSpPr>
          <p:nvPr>
            <p:ph type="body" sz="quarter" idx="28"/>
          </p:nvPr>
        </p:nvSpPr>
        <p:spPr>
          <a:xfrm>
            <a:off x="9637776"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xmlns="" id="{7F491CA2-1A10-E7DB-4203-DC7E9E48CCFF}"/>
              </a:ext>
            </a:extLst>
          </p:cNvPr>
          <p:cNvSpPr>
            <a:spLocks noGrp="1"/>
          </p:cNvSpPr>
          <p:nvPr>
            <p:ph type="body" sz="quarter" idx="29"/>
          </p:nvPr>
        </p:nvSpPr>
        <p:spPr>
          <a:xfrm>
            <a:off x="9637776"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34" name="Straight Connector 33">
            <a:extLst>
              <a:ext uri="{FF2B5EF4-FFF2-40B4-BE49-F238E27FC236}">
                <a16:creationId xmlns:a16="http://schemas.microsoft.com/office/drawing/2014/main" xmlns=""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xmlns="" id="{7068A9B7-F56A-44B7-D61E-66289C79F1C3}"/>
              </a:ext>
            </a:extLst>
          </p:cNvPr>
          <p:cNvSpPr>
            <a:spLocks noGrp="1"/>
          </p:cNvSpPr>
          <p:nvPr>
            <p:ph type="pic" sz="quarter" idx="30"/>
          </p:nvPr>
        </p:nvSpPr>
        <p:spPr>
          <a:xfrm>
            <a:off x="0" y="0"/>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0783ED19-9B5E-8852-24D6-62401816CBB7}"/>
              </a:ext>
            </a:extLst>
          </p:cNvPr>
          <p:cNvSpPr>
            <a:spLocks noGrp="1"/>
          </p:cNvSpPr>
          <p:nvPr>
            <p:ph type="title"/>
          </p:nvPr>
        </p:nvSpPr>
        <p:spPr>
          <a:xfrm>
            <a:off x="1298448" y="5221224"/>
            <a:ext cx="3621024" cy="621792"/>
          </a:xfrm>
        </p:spPr>
        <p:txBody>
          <a:bodyPr/>
          <a:lstStyle>
            <a:lvl1pPr algn="l">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xmlns="" id="{4307A8A0-5009-A086-A6AE-542CA4684892}"/>
              </a:ext>
            </a:extLst>
          </p:cNvPr>
          <p:cNvSpPr>
            <a:spLocks noGrp="1"/>
          </p:cNvSpPr>
          <p:nvPr>
            <p:ph type="sldNum" sz="quarter" idx="10"/>
          </p:nvPr>
        </p:nvSpPr>
        <p:spPr/>
        <p:txBody>
          <a:bodyPr/>
          <a:lstStyle>
            <a:lvl1pPr>
              <a:defRPr>
                <a:solidFill>
                  <a:schemeClr val="accent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xmlns=""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xmlns="" id="{AA3DDCC3-9231-434E-A1D1-8A078DE7BF10}"/>
              </a:ext>
            </a:extLst>
          </p:cNvPr>
          <p:cNvSpPr>
            <a:spLocks noGrp="1"/>
          </p:cNvSpPr>
          <p:nvPr>
            <p:ph type="body" sz="quarter" idx="16"/>
          </p:nvPr>
        </p:nvSpPr>
        <p:spPr>
          <a:xfrm>
            <a:off x="1298448"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1" name="Text Placeholder 13">
            <a:extLst>
              <a:ext uri="{FF2B5EF4-FFF2-40B4-BE49-F238E27FC236}">
                <a16:creationId xmlns:a16="http://schemas.microsoft.com/office/drawing/2014/main" xmlns="" id="{BF27FC0A-1C34-6BFF-806A-6911C16F2184}"/>
              </a:ext>
            </a:extLst>
          </p:cNvPr>
          <p:cNvSpPr>
            <a:spLocks noGrp="1"/>
          </p:cNvSpPr>
          <p:nvPr>
            <p:ph type="body" sz="quarter" idx="18"/>
          </p:nvPr>
        </p:nvSpPr>
        <p:spPr>
          <a:xfrm>
            <a:off x="330098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3" name="Text Placeholder 13">
            <a:extLst>
              <a:ext uri="{FF2B5EF4-FFF2-40B4-BE49-F238E27FC236}">
                <a16:creationId xmlns:a16="http://schemas.microsoft.com/office/drawing/2014/main" xmlns="" id="{8E685B28-FC51-9FE8-2F7E-C8255BD75945}"/>
              </a:ext>
            </a:extLst>
          </p:cNvPr>
          <p:cNvSpPr>
            <a:spLocks noGrp="1"/>
          </p:cNvSpPr>
          <p:nvPr>
            <p:ph type="body" sz="quarter" idx="20"/>
          </p:nvPr>
        </p:nvSpPr>
        <p:spPr>
          <a:xfrm>
            <a:off x="531266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xmlns="" id="{7138E486-F729-AEC8-0C2D-44FA21EDC617}"/>
              </a:ext>
            </a:extLst>
          </p:cNvPr>
          <p:cNvSpPr>
            <a:spLocks noGrp="1"/>
          </p:cNvSpPr>
          <p:nvPr>
            <p:ph type="body" sz="quarter" idx="22"/>
          </p:nvPr>
        </p:nvSpPr>
        <p:spPr>
          <a:xfrm>
            <a:off x="73152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25" name="Text Placeholder 13">
            <a:extLst>
              <a:ext uri="{FF2B5EF4-FFF2-40B4-BE49-F238E27FC236}">
                <a16:creationId xmlns:a16="http://schemas.microsoft.com/office/drawing/2014/main" xmlns="" id="{1025D334-8990-1960-8865-C877ECC47E67}"/>
              </a:ext>
            </a:extLst>
          </p:cNvPr>
          <p:cNvSpPr>
            <a:spLocks noGrp="1"/>
          </p:cNvSpPr>
          <p:nvPr>
            <p:ph type="body" sz="quarter" idx="28"/>
          </p:nvPr>
        </p:nvSpPr>
        <p:spPr>
          <a:xfrm>
            <a:off x="93218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xmlns=""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xmlns="" id="{970A1046-F88C-E11E-0E2E-A7F3AEDB3A26}"/>
              </a:ext>
            </a:extLst>
          </p:cNvPr>
          <p:cNvSpPr>
            <a:spLocks noGrp="1"/>
          </p:cNvSpPr>
          <p:nvPr>
            <p:ph type="body" sz="quarter" idx="17"/>
          </p:nvPr>
        </p:nvSpPr>
        <p:spPr>
          <a:xfrm>
            <a:off x="1298448"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2" name="Text Placeholder 13">
            <a:extLst>
              <a:ext uri="{FF2B5EF4-FFF2-40B4-BE49-F238E27FC236}">
                <a16:creationId xmlns:a16="http://schemas.microsoft.com/office/drawing/2014/main" xmlns="" id="{EF94CC5A-0B90-D0D3-CF42-2A9B86331729}"/>
              </a:ext>
            </a:extLst>
          </p:cNvPr>
          <p:cNvSpPr>
            <a:spLocks noGrp="1"/>
          </p:cNvSpPr>
          <p:nvPr>
            <p:ph type="body" sz="quarter" idx="19"/>
          </p:nvPr>
        </p:nvSpPr>
        <p:spPr>
          <a:xfrm>
            <a:off x="330098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xmlns="" id="{B472F1E6-DAE5-AE6D-F688-575FC243CD0C}"/>
              </a:ext>
            </a:extLst>
          </p:cNvPr>
          <p:cNvSpPr>
            <a:spLocks noGrp="1"/>
          </p:cNvSpPr>
          <p:nvPr>
            <p:ph type="body" sz="quarter" idx="21"/>
          </p:nvPr>
        </p:nvSpPr>
        <p:spPr>
          <a:xfrm>
            <a:off x="531266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xmlns="" id="{0F182FA8-4DA0-527F-89C3-96D9A996F2C7}"/>
              </a:ext>
            </a:extLst>
          </p:cNvPr>
          <p:cNvSpPr>
            <a:spLocks noGrp="1"/>
          </p:cNvSpPr>
          <p:nvPr>
            <p:ph type="body" sz="quarter" idx="23"/>
          </p:nvPr>
        </p:nvSpPr>
        <p:spPr>
          <a:xfrm>
            <a:off x="73152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26" name="Text Placeholder 13">
            <a:extLst>
              <a:ext uri="{FF2B5EF4-FFF2-40B4-BE49-F238E27FC236}">
                <a16:creationId xmlns:a16="http://schemas.microsoft.com/office/drawing/2014/main" xmlns="" id="{7F491CA2-1A10-E7DB-4203-DC7E9E48CCFF}"/>
              </a:ext>
            </a:extLst>
          </p:cNvPr>
          <p:cNvSpPr>
            <a:spLocks noGrp="1"/>
          </p:cNvSpPr>
          <p:nvPr>
            <p:ph type="body" sz="quarter" idx="29"/>
          </p:nvPr>
        </p:nvSpPr>
        <p:spPr>
          <a:xfrm>
            <a:off x="93218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8" name="Text Placeholder 7">
            <a:extLst>
              <a:ext uri="{FF2B5EF4-FFF2-40B4-BE49-F238E27FC236}">
                <a16:creationId xmlns:a16="http://schemas.microsoft.com/office/drawing/2014/main" xmlns=""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2" name="Text Placeholder 7">
            <a:extLst>
              <a:ext uri="{FF2B5EF4-FFF2-40B4-BE49-F238E27FC236}">
                <a16:creationId xmlns:a16="http://schemas.microsoft.com/office/drawing/2014/main" xmlns=""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3" name="Text Placeholder 7">
            <a:extLst>
              <a:ext uri="{FF2B5EF4-FFF2-40B4-BE49-F238E27FC236}">
                <a16:creationId xmlns:a16="http://schemas.microsoft.com/office/drawing/2014/main" xmlns=""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4" name="Text Placeholder 7">
            <a:extLst>
              <a:ext uri="{FF2B5EF4-FFF2-40B4-BE49-F238E27FC236}">
                <a16:creationId xmlns:a16="http://schemas.microsoft.com/office/drawing/2014/main" xmlns=""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7" name="Text Placeholder 7">
            <a:extLst>
              <a:ext uri="{FF2B5EF4-FFF2-40B4-BE49-F238E27FC236}">
                <a16:creationId xmlns:a16="http://schemas.microsoft.com/office/drawing/2014/main" xmlns=""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Tree>
    <p:extLst>
      <p:ext uri="{BB962C8B-B14F-4D97-AF65-F5344CB8AC3E}">
        <p14:creationId xmlns:p14="http://schemas.microsoft.com/office/powerpoint/2010/main" xmlns=""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1298448" y="609600"/>
            <a:ext cx="6656832" cy="530352"/>
          </a:xfrm>
        </p:spPr>
        <p:txBody>
          <a:bodyPr anchor="t"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xmlns=""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52CCA9-53A3-4DA5-AD45-C2A2C12A3A6A}"/>
              </a:ext>
            </a:extLst>
          </p:cNvPr>
          <p:cNvSpPr>
            <a:spLocks noGrp="1"/>
          </p:cNvSpPr>
          <p:nvPr>
            <p:ph sz="half" idx="2"/>
          </p:nvPr>
        </p:nvSpPr>
        <p:spPr>
          <a:xfrm>
            <a:off x="161848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xmlns=""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chorCtr="0">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342EE-68BB-484D-98C3-48A7847549D4}"/>
              </a:ext>
            </a:extLst>
          </p:cNvPr>
          <p:cNvSpPr>
            <a:spLocks noGrp="1"/>
          </p:cNvSpPr>
          <p:nvPr>
            <p:ph sz="quarter" idx="4"/>
          </p:nvPr>
        </p:nvSpPr>
        <p:spPr>
          <a:xfrm>
            <a:off x="701344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xmlns="" id="{0659A9D2-C6ED-A99E-6041-56B568841809}"/>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12" name="Footer Placeholder 11">
            <a:extLst>
              <a:ext uri="{FF2B5EF4-FFF2-40B4-BE49-F238E27FC236}">
                <a16:creationId xmlns:a16="http://schemas.microsoft.com/office/drawing/2014/main" xmlns="" id="{971F094C-919A-3E78-DE58-27C2B997C940}"/>
              </a:ext>
            </a:extLst>
          </p:cNvPr>
          <p:cNvSpPr>
            <a:spLocks noGrp="1"/>
          </p:cNvSpPr>
          <p:nvPr>
            <p:ph type="ftr" sz="quarter" idx="12"/>
          </p:nvPr>
        </p:nvSpPr>
        <p:spPr/>
        <p:txBody>
          <a:bodyPr/>
          <a:lstStyle/>
          <a:p>
            <a:r>
              <a:rPr lang="en-US" dirty="0"/>
              <a:t>presentation title</a:t>
            </a:r>
          </a:p>
        </p:txBody>
      </p:sp>
      <p:sp>
        <p:nvSpPr>
          <p:cNvPr id="17" name="Rectangle 16">
            <a:extLst>
              <a:ext uri="{FF2B5EF4-FFF2-40B4-BE49-F238E27FC236}">
                <a16:creationId xmlns:a16="http://schemas.microsoft.com/office/drawing/2014/main" xmlns=""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1298448" y="4014216"/>
            <a:ext cx="4160520" cy="1828800"/>
          </a:xfrm>
        </p:spPr>
        <p:txBody>
          <a:bodyPr anchor="b"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xmlns=""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52CCA9-53A3-4DA5-AD45-C2A2C12A3A6A}"/>
              </a:ext>
            </a:extLst>
          </p:cNvPr>
          <p:cNvSpPr>
            <a:spLocks noGrp="1"/>
          </p:cNvSpPr>
          <p:nvPr>
            <p:ph sz="half" idx="2"/>
          </p:nvPr>
        </p:nvSpPr>
        <p:spPr>
          <a:xfrm>
            <a:off x="7498080" y="1069848"/>
            <a:ext cx="3886200" cy="1527048"/>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xmlns=""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342EE-68BB-484D-98C3-48A7847549D4}"/>
              </a:ext>
            </a:extLst>
          </p:cNvPr>
          <p:cNvSpPr>
            <a:spLocks noGrp="1"/>
          </p:cNvSpPr>
          <p:nvPr>
            <p:ph sz="quarter" idx="4"/>
          </p:nvPr>
        </p:nvSpPr>
        <p:spPr>
          <a:xfrm>
            <a:off x="7498080" y="3621024"/>
            <a:ext cx="3886200" cy="117957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xmlns="" id="{0659A9D2-C6ED-A99E-6041-56B568841809}"/>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12" name="Footer Placeholder 11">
            <a:extLst>
              <a:ext uri="{FF2B5EF4-FFF2-40B4-BE49-F238E27FC236}">
                <a16:creationId xmlns:a16="http://schemas.microsoft.com/office/drawing/2014/main" xmlns="" id="{971F094C-919A-3E78-DE58-27C2B997C940}"/>
              </a:ext>
            </a:extLst>
          </p:cNvPr>
          <p:cNvSpPr>
            <a:spLocks noGrp="1"/>
          </p:cNvSpPr>
          <p:nvPr>
            <p:ph type="ftr" sz="quarter" idx="12"/>
          </p:nvPr>
        </p:nvSpPr>
        <p:spPr/>
        <p:txBody>
          <a:bodyPr/>
          <a:lstStyle/>
          <a:p>
            <a:r>
              <a:rPr lang="en-US" dirty="0"/>
              <a:t>presentation title</a:t>
            </a:r>
          </a:p>
        </p:txBody>
      </p:sp>
      <p:sp>
        <p:nvSpPr>
          <p:cNvPr id="5" name="Picture Placeholder 6">
            <a:extLst>
              <a:ext uri="{FF2B5EF4-FFF2-40B4-BE49-F238E27FC236}">
                <a16:creationId xmlns:a16="http://schemas.microsoft.com/office/drawing/2014/main" xmlns="" id="{AD6DBECB-0E53-C186-A485-96A8FC1252C7}"/>
              </a:ext>
            </a:extLst>
          </p:cNvPr>
          <p:cNvSpPr>
            <a:spLocks noGrp="1"/>
          </p:cNvSpPr>
          <p:nvPr>
            <p:ph type="pic" sz="quarter" idx="14"/>
          </p:nvPr>
        </p:nvSpPr>
        <p:spPr>
          <a:xfrm>
            <a:off x="1298448" y="612648"/>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sp>
        <p:nvSpPr>
          <p:cNvPr id="7" name="Text Placeholder 20">
            <a:extLst>
              <a:ext uri="{FF2B5EF4-FFF2-40B4-BE49-F238E27FC236}">
                <a16:creationId xmlns:a16="http://schemas.microsoft.com/office/drawing/2014/main" xmlns=""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xmlns="" id="{C06156AC-1153-3958-CFE6-6CDCC21C38A9}"/>
              </a:ext>
            </a:extLst>
          </p:cNvPr>
          <p:cNvSpPr>
            <a:spLocks noGrp="1"/>
          </p:cNvSpPr>
          <p:nvPr>
            <p:ph sz="quarter" idx="16"/>
          </p:nvPr>
        </p:nvSpPr>
        <p:spPr>
          <a:xfrm>
            <a:off x="7498080" y="5568696"/>
            <a:ext cx="3886200" cy="90525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xmlns="" id="{A4CE90CA-176B-1E45-FECF-0290B1DCF55C}"/>
              </a:ext>
            </a:extLst>
          </p:cNvPr>
          <p:cNvSpPr>
            <a:spLocks noGrp="1"/>
          </p:cNvSpPr>
          <p:nvPr>
            <p:ph type="pic" sz="quarter" idx="17"/>
          </p:nvPr>
        </p:nvSpPr>
        <p:spPr>
          <a:xfrm>
            <a:off x="6245352" y="704088"/>
            <a:ext cx="914400" cy="914400"/>
          </a:xfrm>
        </p:spPr>
        <p:txBody>
          <a:bodyPr anchor="ctr"/>
          <a:lstStyle>
            <a:lvl1pPr marL="0" indent="0" algn="ctr">
              <a:buNone/>
              <a:defRPr sz="900"/>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xmlns="" id="{365BC287-99EE-D6FA-48B9-1E6FFE9357EA}"/>
              </a:ext>
            </a:extLst>
          </p:cNvPr>
          <p:cNvSpPr>
            <a:spLocks noGrp="1"/>
          </p:cNvSpPr>
          <p:nvPr>
            <p:ph type="pic" sz="quarter" idx="18"/>
          </p:nvPr>
        </p:nvSpPr>
        <p:spPr>
          <a:xfrm>
            <a:off x="6245352" y="3273552"/>
            <a:ext cx="914400" cy="914400"/>
          </a:xfrm>
        </p:spPr>
        <p:txBody>
          <a:bodyPr anchor="ctr"/>
          <a:lstStyle>
            <a:lvl1pPr marL="0" indent="0" algn="ctr">
              <a:buNone/>
              <a:defRPr sz="9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xmlns="" id="{ECE7A377-A1E6-77DF-79F9-F251BD757741}"/>
              </a:ext>
            </a:extLst>
          </p:cNvPr>
          <p:cNvSpPr>
            <a:spLocks noGrp="1"/>
          </p:cNvSpPr>
          <p:nvPr>
            <p:ph type="pic" sz="quarter" idx="19"/>
          </p:nvPr>
        </p:nvSpPr>
        <p:spPr>
          <a:xfrm>
            <a:off x="6245352" y="5166360"/>
            <a:ext cx="914400" cy="914400"/>
          </a:xfrm>
        </p:spPr>
        <p:txBody>
          <a:bodyPr anchor="ctr"/>
          <a:lstStyle>
            <a:lvl1pPr marL="0" indent="0" algn="ctr">
              <a:buNone/>
              <a:defRPr sz="9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xmlns=""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9358819-7D9B-11CB-DBC5-CC8BC5C076D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xmlns="" id="{B2EB2EEB-FE70-98B2-9437-0E1E91F929E8}"/>
              </a:ext>
            </a:extLst>
          </p:cNvPr>
          <p:cNvSpPr>
            <a:spLocks noGrp="1"/>
          </p:cNvSpPr>
          <p:nvPr>
            <p:ph type="ftr" sz="quarter" idx="11"/>
          </p:nvPr>
        </p:nvSpPr>
        <p:spPr/>
        <p:txBody>
          <a:bodyPr/>
          <a:lstStyle/>
          <a:p>
            <a:r>
              <a:rPr lang="en-US" dirty="0"/>
              <a:t>presentation title</a:t>
            </a:r>
          </a:p>
        </p:txBody>
      </p:sp>
      <p:cxnSp>
        <p:nvCxnSpPr>
          <p:cNvPr id="5" name="Straight Connector 4">
            <a:extLst>
              <a:ext uri="{FF2B5EF4-FFF2-40B4-BE49-F238E27FC236}">
                <a16:creationId xmlns:a16="http://schemas.microsoft.com/office/drawing/2014/main" xmlns=""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xmlns=""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anchor="ctr"/>
          <a:lstStyle>
            <a:lvl1pPr marL="0" indent="0" algn="ctr">
              <a:lnSpc>
                <a:spcPts val="2460"/>
              </a:lnSpc>
              <a:buNone/>
              <a:defRPr sz="2000"/>
            </a:lvl1pPr>
          </a:lstStyle>
          <a:p>
            <a:pPr lvl="0"/>
            <a:r>
              <a:rPr lang="en-US"/>
              <a:t>Click to edit Master text styles</a:t>
            </a:r>
          </a:p>
        </p:txBody>
      </p:sp>
      <p:sp>
        <p:nvSpPr>
          <p:cNvPr id="11" name="Picture Placeholder 10">
            <a:extLst>
              <a:ext uri="{FF2B5EF4-FFF2-40B4-BE49-F238E27FC236}">
                <a16:creationId xmlns:a16="http://schemas.microsoft.com/office/drawing/2014/main" xmlns="" id="{E9103CB5-F9EF-D6DA-A5D4-DCCAEBEBE615}"/>
              </a:ext>
            </a:extLst>
          </p:cNvPr>
          <p:cNvSpPr>
            <a:spLocks noGrp="1"/>
          </p:cNvSpPr>
          <p:nvPr>
            <p:ph type="pic" sz="quarter" idx="13"/>
          </p:nvPr>
        </p:nvSpPr>
        <p:spPr>
          <a:xfrm>
            <a:off x="2871216" y="5330952"/>
            <a:ext cx="6519672" cy="152704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E217F00C-8F19-CB9F-D5BF-9A5F4C77E256}"/>
              </a:ext>
            </a:extLst>
          </p:cNvPr>
          <p:cNvSpPr>
            <a:spLocks noGrp="1"/>
          </p:cNvSpPr>
          <p:nvPr>
            <p:ph type="title"/>
          </p:nvPr>
        </p:nvSpPr>
        <p:spPr>
          <a:xfrm>
            <a:off x="4116324" y="609600"/>
            <a:ext cx="3959352" cy="53035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xmlns=""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a:noAutofit/>
          </a:bodyPr>
          <a:lstStyle/>
          <a:p>
            <a:r>
              <a:rPr lang="en-US"/>
              <a:t>Click icon to add picture</a:t>
            </a:r>
            <a:endParaRPr lang="en-US" dirty="0"/>
          </a:p>
        </p:txBody>
      </p:sp>
      <p:sp>
        <p:nvSpPr>
          <p:cNvPr id="16" name="Title 15">
            <a:extLst>
              <a:ext uri="{FF2B5EF4-FFF2-40B4-BE49-F238E27FC236}">
                <a16:creationId xmlns:a16="http://schemas.microsoft.com/office/drawing/2014/main" xmlns=""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anchor="b">
            <a:noAutofit/>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xmlns="" id="{CAFD788D-D699-2BA7-3637-AA3B48C09084}"/>
              </a:ext>
            </a:extLst>
          </p:cNvPr>
          <p:cNvSpPr>
            <a:spLocks noGrp="1"/>
          </p:cNvSpPr>
          <p:nvPr>
            <p:ph type="pic" sz="quarter" idx="13"/>
          </p:nvPr>
        </p:nvSpPr>
        <p:spPr>
          <a:xfrm>
            <a:off x="4953000" y="612648"/>
            <a:ext cx="2286000" cy="2286000"/>
          </a:xfrm>
          <a:prstGeom prst="ellipse">
            <a:avLst/>
          </a:prstGeom>
        </p:spPr>
        <p:txBody>
          <a:bodyPr anchor="ctr"/>
          <a:lstStyle>
            <a:lvl1pPr marL="0" indent="0" algn="ctr">
              <a:buNone/>
              <a:defRPr sz="105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xmlns="" id="{7808A0C0-A02B-D1C7-6DE5-CA25624AD099}"/>
              </a:ext>
            </a:extLst>
          </p:cNvPr>
          <p:cNvSpPr>
            <a:spLocks noGrp="1"/>
          </p:cNvSpPr>
          <p:nvPr>
            <p:ph type="body" sz="quarter" idx="14"/>
          </p:nvPr>
        </p:nvSpPr>
        <p:spPr>
          <a:xfrm>
            <a:off x="1572768" y="5751576"/>
            <a:ext cx="9116568" cy="722376"/>
          </a:xfrm>
        </p:spPr>
        <p:txBody>
          <a:bodyPr anchor="ctr"/>
          <a:lstStyle>
            <a:lvl1pPr marL="0" indent="0" algn="ctr">
              <a:buNone/>
              <a:defRPr sz="200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xmlns=""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5ED18-7A07-47F1-8056-CD86B076AFE2}"/>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814BC7BE-FECC-8573-D4F0-FA004B4A04F4}"/>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8" name="Footer Placeholder 7">
            <a:extLst>
              <a:ext uri="{FF2B5EF4-FFF2-40B4-BE49-F238E27FC236}">
                <a16:creationId xmlns:a16="http://schemas.microsoft.com/office/drawing/2014/main" xmlns="" id="{A4DB0707-D3A6-4BF0-3225-EC3851AD7387}"/>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xmlns=""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81AE946-135C-E4E8-BA60-64AB48B87F80}"/>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7" name="Footer Placeholder 6">
            <a:extLst>
              <a:ext uri="{FF2B5EF4-FFF2-40B4-BE49-F238E27FC236}">
                <a16:creationId xmlns:a16="http://schemas.microsoft.com/office/drawing/2014/main" xmlns="" id="{FFD67329-9F30-BEB7-31E2-FECA7FD59B06}"/>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xmlns=""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BD6A3-F987-4FCC-A6EF-2EF0D33C0888}"/>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C3F06A0-63CE-4272-B90E-4F20296BFBEB}"/>
              </a:ext>
            </a:extLst>
          </p:cNvPr>
          <p:cNvSpPr>
            <a:spLocks noGrp="1"/>
          </p:cNvSpPr>
          <p:nvPr>
            <p:ph idx="1"/>
          </p:nvPr>
        </p:nvSpPr>
        <p:spPr>
          <a:xfrm>
            <a:off x="5230684" y="987425"/>
            <a:ext cx="612470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8467220-06E3-427A-B4D3-9B0030E09DBB}"/>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xmlns="" id="{73183587-0236-046F-3B80-4D4EEA7A8009}"/>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xmlns="" id="{60C67779-9FAD-3FE4-5C67-7E5313C03B45}"/>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xmlns=""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08F2A-1C19-4116-80DF-E24EDDF283FF}"/>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A489A7-7CA6-4CC9-B634-FCB2E102C6B9}"/>
              </a:ext>
            </a:extLst>
          </p:cNvPr>
          <p:cNvSpPr>
            <a:spLocks noGrp="1"/>
          </p:cNvSpPr>
          <p:nvPr>
            <p:ph type="pic" idx="1"/>
          </p:nvPr>
        </p:nvSpPr>
        <p:spPr>
          <a:xfrm>
            <a:off x="5230684" y="993775"/>
            <a:ext cx="61247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7DF5F80D-1DB9-4E0A-8F68-924FC1C9C3BA}"/>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xmlns="" id="{3AD70A4E-ED43-B5A1-F8FE-762E21A30A3E}"/>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xmlns="" id="{A4125545-56D8-5212-AA45-63F7C1DBF101}"/>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xmlns=""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295400" y="1124712"/>
            <a:ext cx="388620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1295400" y="2816352"/>
            <a:ext cx="3602736" cy="3364992"/>
          </a:xfrm>
        </p:spPr>
        <p:txBody>
          <a:bodyPr/>
          <a:lstStyle>
            <a:lvl1pPr marL="0" indent="0">
              <a:lnSpc>
                <a:spcPct val="150000"/>
              </a:lnSpc>
              <a:buNone/>
              <a:defRPr sz="2000" cap="all"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xmlns=""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xmlns="" id="{969BB099-33E8-8B24-7E54-70E7457A1C7B}"/>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xmlns=""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xmlns="" id="{90AD0F96-99DE-C9D9-569E-AE6FC6307EA7}"/>
              </a:ext>
            </a:extLst>
          </p:cNvPr>
          <p:cNvSpPr>
            <a:spLocks noGrp="1"/>
          </p:cNvSpPr>
          <p:nvPr>
            <p:ph type="pic" sz="quarter" idx="13"/>
          </p:nvPr>
        </p:nvSpPr>
        <p:spPr>
          <a:xfrm>
            <a:off x="4946904" y="1188720"/>
            <a:ext cx="6638544" cy="4480560"/>
          </a:xfrm>
          <a:noFill/>
        </p:spPr>
        <p:txBody>
          <a:bodyPr anchor="ctr"/>
          <a:lstStyle>
            <a:lvl1pPr marL="0" indent="0" algn="ctr">
              <a:buNone/>
              <a:defRPr/>
            </a:lvl1pPr>
          </a:lstStyle>
          <a:p>
            <a:r>
              <a:rPr lang="en-US"/>
              <a:t>Click icon to add picture</a:t>
            </a:r>
            <a:endParaRPr lang="en-US" dirty="0"/>
          </a:p>
        </p:txBody>
      </p:sp>
      <p:cxnSp>
        <p:nvCxnSpPr>
          <p:cNvPr id="8" name="Straight Connector 7">
            <a:extLst>
              <a:ext uri="{FF2B5EF4-FFF2-40B4-BE49-F238E27FC236}">
                <a16:creationId xmlns:a16="http://schemas.microsoft.com/office/drawing/2014/main" xmlns=""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5449824" y="1124712"/>
            <a:ext cx="576072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5449824" y="2889504"/>
            <a:ext cx="5760720" cy="3319272"/>
          </a:xfrm>
        </p:spPr>
        <p:txBody>
          <a:bodyPr/>
          <a:lstStyle>
            <a:lvl1pPr marL="0" indent="0">
              <a:lnSpc>
                <a:spcPct val="150000"/>
              </a:lnSpc>
              <a:buNone/>
              <a:defRPr sz="2000" cap="none"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xmlns=""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xmlns=""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xmlns="" id="{1E607086-83FC-E680-56CD-FD986ACF5B7E}"/>
              </a:ext>
            </a:extLst>
          </p:cNvPr>
          <p:cNvSpPr>
            <a:spLocks noGrp="1"/>
          </p:cNvSpPr>
          <p:nvPr>
            <p:ph type="ftr" sz="quarter" idx="12"/>
          </p:nvPr>
        </p:nvSpPr>
        <p:spPr/>
        <p:txBody>
          <a:bodyPr/>
          <a:lstStyle>
            <a:lvl1pPr>
              <a:defRPr>
                <a:solidFill>
                  <a:schemeClr val="bg1"/>
                </a:solidFill>
              </a:defRPr>
            </a:lvl1pPr>
          </a:lstStyle>
          <a:p>
            <a:r>
              <a:rPr lang="en-US" dirty="0"/>
              <a:t>presentation title</a:t>
            </a:r>
          </a:p>
        </p:txBody>
      </p:sp>
      <p:sp>
        <p:nvSpPr>
          <p:cNvPr id="7" name="Picture Placeholder 6">
            <a:extLst>
              <a:ext uri="{FF2B5EF4-FFF2-40B4-BE49-F238E27FC236}">
                <a16:creationId xmlns:a16="http://schemas.microsoft.com/office/drawing/2014/main" xmlns="" id="{90AD0F96-99DE-C9D9-569E-AE6FC6307EA7}"/>
              </a:ext>
            </a:extLst>
          </p:cNvPr>
          <p:cNvSpPr>
            <a:spLocks noGrp="1"/>
          </p:cNvSpPr>
          <p:nvPr>
            <p:ph type="pic" sz="quarter" idx="13"/>
          </p:nvPr>
        </p:nvSpPr>
        <p:spPr>
          <a:xfrm>
            <a:off x="1298448" y="1828800"/>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xmlns=""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iton Header">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xmlns="" id="{A2DFA2E8-50A1-4465-AC33-6FAC0E7736E9}"/>
              </a:ext>
            </a:extLst>
          </p:cNvPr>
          <p:cNvSpPr>
            <a:spLocks noGrp="1"/>
          </p:cNvSpPr>
          <p:nvPr>
            <p:ph type="title"/>
          </p:nvPr>
        </p:nvSpPr>
        <p:spPr>
          <a:xfrm>
            <a:off x="2040636" y="3200400"/>
            <a:ext cx="8110728" cy="457200"/>
          </a:xfrm>
        </p:spPr>
        <p:txBody>
          <a:bodyPr anchor="ctr"/>
          <a:lstStyle>
            <a:lvl1pPr algn="ctr">
              <a:defRPr sz="4800"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p:ph type="body" idx="1"/>
          </p:nvPr>
        </p:nvSpPr>
        <p:spPr>
          <a:xfrm>
            <a:off x="8046720" y="4745736"/>
            <a:ext cx="1389888" cy="1280160"/>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xmlns=""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295399" y="609600"/>
            <a:ext cx="10058400" cy="914400"/>
          </a:xfrm>
        </p:spPr>
        <p:txBody>
          <a:bodyPr/>
          <a:lstStyle>
            <a:lvl1pP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1295400" y="1855945"/>
            <a:ext cx="9820656"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xmlns=""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xmlns="" id="{969BB099-33E8-8B24-7E54-70E7457A1C7B}"/>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xmlns=""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xmlns=""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188720" y="609600"/>
            <a:ext cx="9829800" cy="914400"/>
          </a:xfrm>
        </p:spPr>
        <p:txBody>
          <a:bodyPr/>
          <a:lstStyle>
            <a:lvl1pPr algn="ct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1188720" y="1746504"/>
            <a:ext cx="9829800"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xmlns=""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xmlns="" id="{969BB099-33E8-8B24-7E54-70E7457A1C7B}"/>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xmlns=""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xmlns=""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xmlns="" id="{969BB099-33E8-8B24-7E54-70E7457A1C7B}"/>
              </a:ext>
            </a:extLst>
          </p:cNvPr>
          <p:cNvSpPr>
            <a:spLocks noGrp="1"/>
          </p:cNvSpPr>
          <p:nvPr>
            <p:ph type="sldNum" sz="quarter" idx="11"/>
          </p:nvPr>
        </p:nvSpPr>
        <p:spPr/>
        <p:txBody>
          <a:body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xmlns="" id="{1E607086-83FC-E680-56CD-FD986ACF5B7E}"/>
              </a:ext>
            </a:extLst>
          </p:cNvPr>
          <p:cNvSpPr>
            <a:spLocks noGrp="1"/>
          </p:cNvSpPr>
          <p:nvPr>
            <p:ph type="ftr" sz="quarter" idx="12"/>
          </p:nvPr>
        </p:nvSpPr>
        <p:spPr/>
        <p:txBody>
          <a:bodyPr/>
          <a:lstStyle/>
          <a:p>
            <a:r>
              <a:rPr lang="en-US" dirty="0"/>
              <a:t>presentation title</a:t>
            </a:r>
          </a:p>
        </p:txBody>
      </p:sp>
      <p:sp>
        <p:nvSpPr>
          <p:cNvPr id="5" name="Picture Placeholder 4">
            <a:extLst>
              <a:ext uri="{FF2B5EF4-FFF2-40B4-BE49-F238E27FC236}">
                <a16:creationId xmlns:a16="http://schemas.microsoft.com/office/drawing/2014/main" xmlns="" id="{B7811310-A21F-0BFB-8198-22EDFCF9F45B}"/>
              </a:ext>
            </a:extLst>
          </p:cNvPr>
          <p:cNvSpPr>
            <a:spLocks noGrp="1"/>
          </p:cNvSpPr>
          <p:nvPr>
            <p:ph type="pic" sz="quarter" idx="10"/>
          </p:nvPr>
        </p:nvSpPr>
        <p:spPr>
          <a:xfrm>
            <a:off x="5370576" y="658368"/>
            <a:ext cx="6821424" cy="3346704"/>
          </a:xfrm>
          <a:prstGeom prst="rect">
            <a:avLst/>
          </a:prstGeom>
        </p:spPr>
        <p:txBody>
          <a:bodyPr wrap="square">
            <a:noAutofit/>
          </a:bodyPr>
          <a:lstStyle/>
          <a:p>
            <a:r>
              <a:rPr lang="en-US"/>
              <a:t>Click icon to add picture</a:t>
            </a:r>
            <a:endParaRPr lang="en-US" dirty="0"/>
          </a:p>
        </p:txBody>
      </p:sp>
      <p:cxnSp>
        <p:nvCxnSpPr>
          <p:cNvPr id="7" name="Straight Connector 6">
            <a:extLst>
              <a:ext uri="{FF2B5EF4-FFF2-40B4-BE49-F238E27FC236}">
                <a16:creationId xmlns:a16="http://schemas.microsoft.com/office/drawing/2014/main" xmlns=""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xmlns="" id="{28A6ACFB-D620-056D-1C62-903C5FBCEBCF}"/>
              </a:ext>
            </a:extLst>
          </p:cNvPr>
          <p:cNvSpPr>
            <a:spLocks noGrp="1"/>
          </p:cNvSpPr>
          <p:nvPr>
            <p:ph type="subTitle" idx="1"/>
          </p:nvPr>
        </p:nvSpPr>
        <p:spPr>
          <a:xfrm>
            <a:off x="1819656" y="5943600"/>
            <a:ext cx="4809744" cy="256032"/>
          </a:xfrm>
        </p:spPr>
        <p:txBody>
          <a:bodyPr/>
          <a:lstStyle>
            <a:lvl1pPr marL="0" indent="0" algn="l">
              <a:buNone/>
              <a:defRPr sz="2000" cap="all" spc="2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819656" y="2459736"/>
            <a:ext cx="5157216" cy="2670048"/>
          </a:xfrm>
        </p:spPr>
        <p:txBody>
          <a:bodyPr anchor="b"/>
          <a:lstStyle>
            <a:lvl1pPr algn="l">
              <a:lnSpc>
                <a:spcPts val="5200"/>
              </a:lnSpc>
              <a:defRPr sz="3600" spc="0" baseline="0">
                <a:latin typeface="+mn-lt"/>
              </a:defRPr>
            </a:lvl1pPr>
          </a:lstStyle>
          <a:p>
            <a:r>
              <a:rPr lang="en-US"/>
              <a:t>Click to edit Master title style</a:t>
            </a:r>
            <a:endParaRPr lang="en-US" dirty="0"/>
          </a:p>
        </p:txBody>
      </p:sp>
    </p:spTree>
    <p:extLst>
      <p:ext uri="{BB962C8B-B14F-4D97-AF65-F5344CB8AC3E}">
        <p14:creationId xmlns:p14="http://schemas.microsoft.com/office/powerpoint/2010/main" xmlns=""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3ED19-9B5E-8852-24D6-62401816CBB7}"/>
              </a:ext>
            </a:extLst>
          </p:cNvPr>
          <p:cNvSpPr>
            <a:spLocks noGrp="1"/>
          </p:cNvSpPr>
          <p:nvPr>
            <p:ph type="title"/>
          </p:nvPr>
        </p:nvSpPr>
        <p:spPr>
          <a:xfrm>
            <a:off x="1097280" y="609600"/>
            <a:ext cx="10021824"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xmlns=""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xmlns=""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xmlns="" id="{6F01F221-54DA-6EF2-D9DE-2B9A7AB60B1C}"/>
              </a:ext>
            </a:extLst>
          </p:cNvPr>
          <p:cNvSpPr>
            <a:spLocks noGrp="1"/>
          </p:cNvSpPr>
          <p:nvPr>
            <p:ph type="pic" sz="quarter" idx="12"/>
          </p:nvPr>
        </p:nvSpPr>
        <p:spPr>
          <a:xfrm>
            <a:off x="1298448"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xmlns="" id="{9BEECCD2-A0EF-0622-7377-A2BAE978656E}"/>
              </a:ext>
            </a:extLst>
          </p:cNvPr>
          <p:cNvSpPr>
            <a:spLocks noGrp="1"/>
          </p:cNvSpPr>
          <p:nvPr>
            <p:ph type="pic" sz="quarter" idx="13"/>
          </p:nvPr>
        </p:nvSpPr>
        <p:spPr>
          <a:xfrm>
            <a:off x="3886200"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xmlns="" id="{DDD9A982-D940-ADB7-F949-B3898D1984E6}"/>
              </a:ext>
            </a:extLst>
          </p:cNvPr>
          <p:cNvSpPr>
            <a:spLocks noGrp="1"/>
          </p:cNvSpPr>
          <p:nvPr>
            <p:ph type="pic" sz="quarter" idx="14"/>
          </p:nvPr>
        </p:nvSpPr>
        <p:spPr>
          <a:xfrm>
            <a:off x="647395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xmlns="" id="{492630AD-4FA0-C5D3-DC29-AE0E67CB6CAA}"/>
              </a:ext>
            </a:extLst>
          </p:cNvPr>
          <p:cNvSpPr>
            <a:spLocks noGrp="1"/>
          </p:cNvSpPr>
          <p:nvPr>
            <p:ph type="pic" sz="quarter" idx="15"/>
          </p:nvPr>
        </p:nvSpPr>
        <p:spPr>
          <a:xfrm>
            <a:off x="903427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xmlns="" id="{AA3DDCC3-9231-434E-A1D1-8A078DE7BF10}"/>
              </a:ext>
            </a:extLst>
          </p:cNvPr>
          <p:cNvSpPr>
            <a:spLocks noGrp="1"/>
          </p:cNvSpPr>
          <p:nvPr>
            <p:ph type="body" sz="quarter" idx="16"/>
          </p:nvPr>
        </p:nvSpPr>
        <p:spPr>
          <a:xfrm>
            <a:off x="12984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xmlns="" id="{970A1046-F88C-E11E-0E2E-A7F3AEDB3A26}"/>
              </a:ext>
            </a:extLst>
          </p:cNvPr>
          <p:cNvSpPr>
            <a:spLocks noGrp="1"/>
          </p:cNvSpPr>
          <p:nvPr>
            <p:ph type="body" sz="quarter" idx="17"/>
          </p:nvPr>
        </p:nvSpPr>
        <p:spPr>
          <a:xfrm>
            <a:off x="12984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xmlns="" id="{BF27FC0A-1C34-6BFF-806A-6911C16F2184}"/>
              </a:ext>
            </a:extLst>
          </p:cNvPr>
          <p:cNvSpPr>
            <a:spLocks noGrp="1"/>
          </p:cNvSpPr>
          <p:nvPr>
            <p:ph type="body" sz="quarter" idx="18"/>
          </p:nvPr>
        </p:nvSpPr>
        <p:spPr>
          <a:xfrm>
            <a:off x="3886200"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xmlns="" id="{EF94CC5A-0B90-D0D3-CF42-2A9B86331729}"/>
              </a:ext>
            </a:extLst>
          </p:cNvPr>
          <p:cNvSpPr>
            <a:spLocks noGrp="1"/>
          </p:cNvSpPr>
          <p:nvPr>
            <p:ph type="body" sz="quarter" idx="19"/>
          </p:nvPr>
        </p:nvSpPr>
        <p:spPr>
          <a:xfrm>
            <a:off x="3886200"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xmlns="" id="{8E685B28-FC51-9FE8-2F7E-C8255BD75945}"/>
              </a:ext>
            </a:extLst>
          </p:cNvPr>
          <p:cNvSpPr>
            <a:spLocks noGrp="1"/>
          </p:cNvSpPr>
          <p:nvPr>
            <p:ph type="body" sz="quarter" idx="20"/>
          </p:nvPr>
        </p:nvSpPr>
        <p:spPr>
          <a:xfrm>
            <a:off x="6473952"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xmlns="" id="{B472F1E6-DAE5-AE6D-F688-575FC243CD0C}"/>
              </a:ext>
            </a:extLst>
          </p:cNvPr>
          <p:cNvSpPr>
            <a:spLocks noGrp="1"/>
          </p:cNvSpPr>
          <p:nvPr>
            <p:ph type="body" sz="quarter" idx="21"/>
          </p:nvPr>
        </p:nvSpPr>
        <p:spPr>
          <a:xfrm>
            <a:off x="6473952"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xmlns="" id="{7138E486-F729-AEC8-0C2D-44FA21EDC617}"/>
              </a:ext>
            </a:extLst>
          </p:cNvPr>
          <p:cNvSpPr>
            <a:spLocks noGrp="1"/>
          </p:cNvSpPr>
          <p:nvPr>
            <p:ph type="body" sz="quarter" idx="22"/>
          </p:nvPr>
        </p:nvSpPr>
        <p:spPr>
          <a:xfrm>
            <a:off x="90708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xmlns="" id="{0F182FA8-4DA0-527F-89C3-96D9A996F2C7}"/>
              </a:ext>
            </a:extLst>
          </p:cNvPr>
          <p:cNvSpPr>
            <a:spLocks noGrp="1"/>
          </p:cNvSpPr>
          <p:nvPr>
            <p:ph type="body" sz="quarter" idx="23"/>
          </p:nvPr>
        </p:nvSpPr>
        <p:spPr>
          <a:xfrm>
            <a:off x="90708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xmlns=""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3ED19-9B5E-8852-24D6-62401816CBB7}"/>
              </a:ext>
            </a:extLst>
          </p:cNvPr>
          <p:cNvSpPr>
            <a:spLocks noGrp="1"/>
          </p:cNvSpPr>
          <p:nvPr>
            <p:ph type="title"/>
          </p:nvPr>
        </p:nvSpPr>
        <p:spPr>
          <a:xfrm>
            <a:off x="1097280" y="609600"/>
            <a:ext cx="10332720"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xmlns=""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xmlns=""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xmlns="" id="{6F01F221-54DA-6EF2-D9DE-2B9A7AB60B1C}"/>
              </a:ext>
            </a:extLst>
          </p:cNvPr>
          <p:cNvSpPr>
            <a:spLocks noGrp="1"/>
          </p:cNvSpPr>
          <p:nvPr>
            <p:ph type="pic" sz="quarter" idx="12"/>
          </p:nvPr>
        </p:nvSpPr>
        <p:spPr>
          <a:xfrm>
            <a:off x="163677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xmlns="" id="{9BEECCD2-A0EF-0622-7377-A2BAE978656E}"/>
              </a:ext>
            </a:extLst>
          </p:cNvPr>
          <p:cNvSpPr>
            <a:spLocks noGrp="1"/>
          </p:cNvSpPr>
          <p:nvPr>
            <p:ph type="pic" sz="quarter" idx="13"/>
          </p:nvPr>
        </p:nvSpPr>
        <p:spPr>
          <a:xfrm>
            <a:off x="4224528"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xmlns="" id="{DDD9A982-D940-ADB7-F949-B3898D1984E6}"/>
              </a:ext>
            </a:extLst>
          </p:cNvPr>
          <p:cNvSpPr>
            <a:spLocks noGrp="1"/>
          </p:cNvSpPr>
          <p:nvPr>
            <p:ph type="pic" sz="quarter" idx="14"/>
          </p:nvPr>
        </p:nvSpPr>
        <p:spPr>
          <a:xfrm>
            <a:off x="684885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xmlns="" id="{492630AD-4FA0-C5D3-DC29-AE0E67CB6CAA}"/>
              </a:ext>
            </a:extLst>
          </p:cNvPr>
          <p:cNvSpPr>
            <a:spLocks noGrp="1"/>
          </p:cNvSpPr>
          <p:nvPr>
            <p:ph type="pic" sz="quarter" idx="15"/>
          </p:nvPr>
        </p:nvSpPr>
        <p:spPr>
          <a:xfrm>
            <a:off x="9381744"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xmlns="" id="{AA3DDCC3-9231-434E-A1D1-8A078DE7BF10}"/>
              </a:ext>
            </a:extLst>
          </p:cNvPr>
          <p:cNvSpPr>
            <a:spLocks noGrp="1"/>
          </p:cNvSpPr>
          <p:nvPr>
            <p:ph type="body" sz="quarter" idx="16"/>
          </p:nvPr>
        </p:nvSpPr>
        <p:spPr>
          <a:xfrm>
            <a:off x="129844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xmlns="" id="{970A1046-F88C-E11E-0E2E-A7F3AEDB3A26}"/>
              </a:ext>
            </a:extLst>
          </p:cNvPr>
          <p:cNvSpPr>
            <a:spLocks noGrp="1"/>
          </p:cNvSpPr>
          <p:nvPr>
            <p:ph type="body" sz="quarter" idx="17"/>
          </p:nvPr>
        </p:nvSpPr>
        <p:spPr>
          <a:xfrm>
            <a:off x="129844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xmlns="" id="{BF27FC0A-1C34-6BFF-806A-6911C16F2184}"/>
              </a:ext>
            </a:extLst>
          </p:cNvPr>
          <p:cNvSpPr>
            <a:spLocks noGrp="1"/>
          </p:cNvSpPr>
          <p:nvPr>
            <p:ph type="body" sz="quarter" idx="18"/>
          </p:nvPr>
        </p:nvSpPr>
        <p:spPr>
          <a:xfrm>
            <a:off x="3886200"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xmlns="" id="{EF94CC5A-0B90-D0D3-CF42-2A9B86331729}"/>
              </a:ext>
            </a:extLst>
          </p:cNvPr>
          <p:cNvSpPr>
            <a:spLocks noGrp="1"/>
          </p:cNvSpPr>
          <p:nvPr>
            <p:ph type="body" sz="quarter" idx="19"/>
          </p:nvPr>
        </p:nvSpPr>
        <p:spPr>
          <a:xfrm>
            <a:off x="3886200"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xmlns="" id="{8E685B28-FC51-9FE8-2F7E-C8255BD75945}"/>
              </a:ext>
            </a:extLst>
          </p:cNvPr>
          <p:cNvSpPr>
            <a:spLocks noGrp="1"/>
          </p:cNvSpPr>
          <p:nvPr>
            <p:ph type="body" sz="quarter" idx="20"/>
          </p:nvPr>
        </p:nvSpPr>
        <p:spPr>
          <a:xfrm>
            <a:off x="651052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xmlns="" id="{B472F1E6-DAE5-AE6D-F688-575FC243CD0C}"/>
              </a:ext>
            </a:extLst>
          </p:cNvPr>
          <p:cNvSpPr>
            <a:spLocks noGrp="1"/>
          </p:cNvSpPr>
          <p:nvPr>
            <p:ph type="body" sz="quarter" idx="21"/>
          </p:nvPr>
        </p:nvSpPr>
        <p:spPr>
          <a:xfrm>
            <a:off x="651052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xmlns="" id="{7138E486-F729-AEC8-0C2D-44FA21EDC617}"/>
              </a:ext>
            </a:extLst>
          </p:cNvPr>
          <p:cNvSpPr>
            <a:spLocks noGrp="1"/>
          </p:cNvSpPr>
          <p:nvPr>
            <p:ph type="body" sz="quarter" idx="22"/>
          </p:nvPr>
        </p:nvSpPr>
        <p:spPr>
          <a:xfrm>
            <a:off x="9034272"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xmlns="" id="{0F182FA8-4DA0-527F-89C3-96D9A996F2C7}"/>
              </a:ext>
            </a:extLst>
          </p:cNvPr>
          <p:cNvSpPr>
            <a:spLocks noGrp="1"/>
          </p:cNvSpPr>
          <p:nvPr>
            <p:ph type="body" sz="quarter" idx="23"/>
          </p:nvPr>
        </p:nvSpPr>
        <p:spPr>
          <a:xfrm>
            <a:off x="9034272"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xmlns=""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xmlns="" id="{09A756E1-5275-58A9-7B09-95BEA4F4FACA}"/>
              </a:ext>
            </a:extLst>
          </p:cNvPr>
          <p:cNvSpPr>
            <a:spLocks noGrp="1"/>
          </p:cNvSpPr>
          <p:nvPr>
            <p:ph type="pic" sz="quarter" idx="24"/>
          </p:nvPr>
        </p:nvSpPr>
        <p:spPr>
          <a:xfrm>
            <a:off x="163677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xmlns="" id="{A4DA2F88-85BF-29B8-6321-AF19B25A6261}"/>
              </a:ext>
            </a:extLst>
          </p:cNvPr>
          <p:cNvSpPr>
            <a:spLocks noGrp="1"/>
          </p:cNvSpPr>
          <p:nvPr>
            <p:ph type="pic" sz="quarter" idx="25"/>
          </p:nvPr>
        </p:nvSpPr>
        <p:spPr>
          <a:xfrm>
            <a:off x="4224528"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xmlns="" id="{4636CEF4-05E9-F5BB-BD6F-6B081DBDCA9D}"/>
              </a:ext>
            </a:extLst>
          </p:cNvPr>
          <p:cNvSpPr>
            <a:spLocks noGrp="1"/>
          </p:cNvSpPr>
          <p:nvPr>
            <p:ph type="pic" sz="quarter" idx="26"/>
          </p:nvPr>
        </p:nvSpPr>
        <p:spPr>
          <a:xfrm>
            <a:off x="684885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xmlns="" id="{67B57C06-A1D0-7C74-6A14-2BFF0B1FC172}"/>
              </a:ext>
            </a:extLst>
          </p:cNvPr>
          <p:cNvSpPr>
            <a:spLocks noGrp="1"/>
          </p:cNvSpPr>
          <p:nvPr>
            <p:ph type="pic" sz="quarter" idx="27"/>
          </p:nvPr>
        </p:nvSpPr>
        <p:spPr>
          <a:xfrm>
            <a:off x="9381744"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5" name="Text Placeholder 13">
            <a:extLst>
              <a:ext uri="{FF2B5EF4-FFF2-40B4-BE49-F238E27FC236}">
                <a16:creationId xmlns:a16="http://schemas.microsoft.com/office/drawing/2014/main" xmlns="" id="{1025D334-8990-1960-8865-C877ECC47E67}"/>
              </a:ext>
            </a:extLst>
          </p:cNvPr>
          <p:cNvSpPr>
            <a:spLocks noGrp="1"/>
          </p:cNvSpPr>
          <p:nvPr>
            <p:ph type="body" sz="quarter" idx="28"/>
          </p:nvPr>
        </p:nvSpPr>
        <p:spPr>
          <a:xfrm>
            <a:off x="129844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xmlns="" id="{7F491CA2-1A10-E7DB-4203-DC7E9E48CCFF}"/>
              </a:ext>
            </a:extLst>
          </p:cNvPr>
          <p:cNvSpPr>
            <a:spLocks noGrp="1"/>
          </p:cNvSpPr>
          <p:nvPr>
            <p:ph type="body" sz="quarter" idx="29"/>
          </p:nvPr>
        </p:nvSpPr>
        <p:spPr>
          <a:xfrm>
            <a:off x="129844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7" name="Text Placeholder 13">
            <a:extLst>
              <a:ext uri="{FF2B5EF4-FFF2-40B4-BE49-F238E27FC236}">
                <a16:creationId xmlns:a16="http://schemas.microsoft.com/office/drawing/2014/main" xmlns="" id="{697C28E5-6260-6DA9-B4F0-665506F52586}"/>
              </a:ext>
            </a:extLst>
          </p:cNvPr>
          <p:cNvSpPr>
            <a:spLocks noGrp="1"/>
          </p:cNvSpPr>
          <p:nvPr>
            <p:ph type="body" sz="quarter" idx="30"/>
          </p:nvPr>
        </p:nvSpPr>
        <p:spPr>
          <a:xfrm>
            <a:off x="3886200"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8" name="Text Placeholder 13">
            <a:extLst>
              <a:ext uri="{FF2B5EF4-FFF2-40B4-BE49-F238E27FC236}">
                <a16:creationId xmlns:a16="http://schemas.microsoft.com/office/drawing/2014/main" xmlns="" id="{A594A25E-7F2D-4188-16B7-C34485FDD2F8}"/>
              </a:ext>
            </a:extLst>
          </p:cNvPr>
          <p:cNvSpPr>
            <a:spLocks noGrp="1"/>
          </p:cNvSpPr>
          <p:nvPr>
            <p:ph type="body" sz="quarter" idx="31"/>
          </p:nvPr>
        </p:nvSpPr>
        <p:spPr>
          <a:xfrm>
            <a:off x="3886200"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9" name="Text Placeholder 13">
            <a:extLst>
              <a:ext uri="{FF2B5EF4-FFF2-40B4-BE49-F238E27FC236}">
                <a16:creationId xmlns:a16="http://schemas.microsoft.com/office/drawing/2014/main" xmlns="" id="{584B38BF-6197-486D-7134-F86E1754AF78}"/>
              </a:ext>
            </a:extLst>
          </p:cNvPr>
          <p:cNvSpPr>
            <a:spLocks noGrp="1"/>
          </p:cNvSpPr>
          <p:nvPr>
            <p:ph type="body" sz="quarter" idx="32"/>
          </p:nvPr>
        </p:nvSpPr>
        <p:spPr>
          <a:xfrm>
            <a:off x="651052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0" name="Text Placeholder 13">
            <a:extLst>
              <a:ext uri="{FF2B5EF4-FFF2-40B4-BE49-F238E27FC236}">
                <a16:creationId xmlns:a16="http://schemas.microsoft.com/office/drawing/2014/main" xmlns="" id="{D788F8D9-8CDB-C458-9AAD-0426AB467D2A}"/>
              </a:ext>
            </a:extLst>
          </p:cNvPr>
          <p:cNvSpPr>
            <a:spLocks noGrp="1"/>
          </p:cNvSpPr>
          <p:nvPr>
            <p:ph type="body" sz="quarter" idx="33"/>
          </p:nvPr>
        </p:nvSpPr>
        <p:spPr>
          <a:xfrm>
            <a:off x="651052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31" name="Text Placeholder 13">
            <a:extLst>
              <a:ext uri="{FF2B5EF4-FFF2-40B4-BE49-F238E27FC236}">
                <a16:creationId xmlns:a16="http://schemas.microsoft.com/office/drawing/2014/main" xmlns="" id="{78447882-2C86-B3A7-9450-29A0778E1B08}"/>
              </a:ext>
            </a:extLst>
          </p:cNvPr>
          <p:cNvSpPr>
            <a:spLocks noGrp="1"/>
          </p:cNvSpPr>
          <p:nvPr>
            <p:ph type="body" sz="quarter" idx="34"/>
          </p:nvPr>
        </p:nvSpPr>
        <p:spPr>
          <a:xfrm>
            <a:off x="9034272"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2" name="Text Placeholder 13">
            <a:extLst>
              <a:ext uri="{FF2B5EF4-FFF2-40B4-BE49-F238E27FC236}">
                <a16:creationId xmlns:a16="http://schemas.microsoft.com/office/drawing/2014/main" xmlns="" id="{E321AAE1-532A-23F0-9108-055D0D7BDFBA}"/>
              </a:ext>
            </a:extLst>
          </p:cNvPr>
          <p:cNvSpPr>
            <a:spLocks noGrp="1"/>
          </p:cNvSpPr>
          <p:nvPr>
            <p:ph type="body" sz="quarter" idx="35"/>
          </p:nvPr>
        </p:nvSpPr>
        <p:spPr>
          <a:xfrm>
            <a:off x="9034272"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33" name="Straight Connector 32">
            <a:extLst>
              <a:ext uri="{FF2B5EF4-FFF2-40B4-BE49-F238E27FC236}">
                <a16:creationId xmlns:a16="http://schemas.microsoft.com/office/drawing/2014/main" xmlns=""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xmlns=""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
        <p:nvSpPr>
          <p:cNvPr id="25" name="Footer Placeholder 24">
            <a:extLst>
              <a:ext uri="{FF2B5EF4-FFF2-40B4-BE49-F238E27FC236}">
                <a16:creationId xmlns:a16="http://schemas.microsoft.com/office/drawing/2014/main" xmlns=""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sz="1200" cap="all" spc="100" baseline="0">
                <a:solidFill>
                  <a:schemeClr val="accent1"/>
                </a:solidFill>
                <a:latin typeface="Posterama" panose="020B0504020200020000" pitchFamily="34" charset="0"/>
              </a:defRPr>
            </a:lvl1pPr>
          </a:lstStyle>
          <a:p>
            <a:r>
              <a:rPr lang="en-US" dirty="0"/>
              <a:t>presentation title</a:t>
            </a:r>
          </a:p>
        </p:txBody>
      </p:sp>
      <p:cxnSp>
        <p:nvCxnSpPr>
          <p:cNvPr id="4" name="Straight Connector 3">
            <a:extLst>
              <a:ext uri="{FF2B5EF4-FFF2-40B4-BE49-F238E27FC236}">
                <a16:creationId xmlns:a16="http://schemas.microsoft.com/office/drawing/2014/main" xmlns=""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sciencedirect.com/topics/biochemistry-genetics-and-molecular-biology/somatic-cell-nuclear-transfer" TargetMode="External"/><Relationship Id="rId3" Type="http://schemas.openxmlformats.org/officeDocument/2006/relationships/hyperlink" Target="https://en.m.wikipedia.org/wiki/Somatic_cell_nuclear_transfer" TargetMode="External"/><Relationship Id="rId7" Type="http://schemas.openxmlformats.org/officeDocument/2006/relationships/hyperlink" Target="https://www.frontiersin.org/articles/10.3389/fgene.2020.00205/full" TargetMode="Externa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hyperlink" Target="https://www.ncbi.nlm.nih.gov/pmc/articles/PMC2726839/" TargetMode="External"/><Relationship Id="rId5" Type="http://schemas.openxmlformats.org/officeDocument/2006/relationships/hyperlink" Target="https://pubmed.ncbi.nlm.nih.gov/26621598/" TargetMode="External"/><Relationship Id="rId4" Type="http://schemas.openxmlformats.org/officeDocument/2006/relationships/hyperlink" Target="https://www.slideshare.net/techfreak101/somatic-cell-nucleartransfe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tri dish with some transparent capsules">
            <a:extLst>
              <a:ext uri="{FF2B5EF4-FFF2-40B4-BE49-F238E27FC236}">
                <a16:creationId xmlns:a16="http://schemas.microsoft.com/office/drawing/2014/main" xmlns="" id="{F8B829FC-0ACD-46C3-5D7E-74FB2C721D7D}"/>
              </a:ext>
            </a:extLst>
          </p:cNvPr>
          <p:cNvPicPr>
            <a:picLocks noGrp="1" noChangeAspect="1"/>
          </p:cNvPicPr>
          <p:nvPr>
            <p:ph type="pic" sz="quarter" idx="10"/>
          </p:nvPr>
        </p:nvPicPr>
        <p:blipFill>
          <a:blip r:embed="rId2">
            <a:alphaModFix amt="65000"/>
            <a:extLst>
              <a:ext uri="{28A0092B-C50C-407E-A947-70E740481C1C}">
                <a14:useLocalDpi xmlns:a14="http://schemas.microsoft.com/office/drawing/2010/main" xmlns="" val="0"/>
              </a:ext>
            </a:extLst>
          </a:blip>
          <a:srcRect/>
          <a:stretch>
            <a:fillRect/>
          </a:stretch>
        </p:blipFill>
        <p:spPr>
          <a:xfrm>
            <a:off x="2362200" y="1357322"/>
            <a:ext cx="7543800" cy="4941666"/>
          </a:xfrm>
        </p:spPr>
      </p:pic>
      <p:sp>
        <p:nvSpPr>
          <p:cNvPr id="16" name="Title 1">
            <a:extLst>
              <a:ext uri="{FF2B5EF4-FFF2-40B4-BE49-F238E27FC236}">
                <a16:creationId xmlns:a16="http://schemas.microsoft.com/office/drawing/2014/main" xmlns="" id="{CE665FC0-792E-5E90-7F35-6BC312861CFC}"/>
              </a:ext>
            </a:extLst>
          </p:cNvPr>
          <p:cNvSpPr txBox="1">
            <a:spLocks/>
          </p:cNvSpPr>
          <p:nvPr/>
        </p:nvSpPr>
        <p:spPr>
          <a:xfrm>
            <a:off x="228600" y="2177363"/>
            <a:ext cx="11811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spc="300" baseline="0">
                <a:solidFill>
                  <a:schemeClr val="tx1"/>
                </a:solidFill>
                <a:latin typeface="+mj-lt"/>
                <a:ea typeface="+mj-ea"/>
                <a:cs typeface="+mj-cs"/>
              </a:defRPr>
            </a:lvl1pPr>
          </a:lstStyle>
          <a:p>
            <a:r>
              <a:rPr lang="en-IN" sz="4000" b="1" dirty="0">
                <a:solidFill>
                  <a:srgbClr val="002060"/>
                </a:solidFill>
              </a:rPr>
              <a:t>Topic</a:t>
            </a:r>
          </a:p>
          <a:p>
            <a:r>
              <a:rPr lang="en-IN" sz="3200" b="1" dirty="0">
                <a:solidFill>
                  <a:srgbClr val="002060"/>
                </a:solidFill>
              </a:rPr>
              <a:t>Somatic Cell Nuclear Transfer process of cloning</a:t>
            </a:r>
          </a:p>
        </p:txBody>
      </p:sp>
      <p:sp>
        <p:nvSpPr>
          <p:cNvPr id="17" name="Subtitle 2">
            <a:extLst>
              <a:ext uri="{FF2B5EF4-FFF2-40B4-BE49-F238E27FC236}">
                <a16:creationId xmlns:a16="http://schemas.microsoft.com/office/drawing/2014/main" xmlns="" id="{16F140AE-AB5B-6E8E-3E8B-25CCC7DAF0E5}"/>
              </a:ext>
            </a:extLst>
          </p:cNvPr>
          <p:cNvSpPr>
            <a:spLocks noGrp="1"/>
          </p:cNvSpPr>
          <p:nvPr>
            <p:ph type="subTitle" idx="1"/>
          </p:nvPr>
        </p:nvSpPr>
        <p:spPr>
          <a:xfrm>
            <a:off x="1524000" y="4159483"/>
            <a:ext cx="9144000" cy="1655762"/>
          </a:xfrm>
        </p:spPr>
        <p:txBody>
          <a:bodyPr/>
          <a:lstStyle/>
          <a:p>
            <a:r>
              <a:rPr lang="en-IN" sz="2800" b="1" dirty="0"/>
              <a:t>ADRIJA </a:t>
            </a:r>
            <a:r>
              <a:rPr lang="en-IN" sz="2800" b="1" dirty="0" smtClean="0"/>
              <a:t>PAL   </a:t>
            </a:r>
            <a:endParaRPr lang="en-IN" sz="2800" b="1" dirty="0"/>
          </a:p>
          <a:p>
            <a:r>
              <a:rPr lang="en-IN" sz="2800" b="1" dirty="0"/>
              <a:t>Sapna prasad</a:t>
            </a:r>
          </a:p>
          <a:p>
            <a:r>
              <a:rPr lang="en-IN" sz="2800" b="1" dirty="0"/>
              <a:t>Monisha Dutta</a:t>
            </a:r>
          </a:p>
          <a:p>
            <a:r>
              <a:rPr lang="en-IN" sz="2800" b="1" dirty="0"/>
              <a:t>Ankan Paul</a:t>
            </a:r>
          </a:p>
          <a:p>
            <a:r>
              <a:rPr lang="en-IN" sz="2800" b="1" dirty="0"/>
              <a:t> </a:t>
            </a:r>
          </a:p>
          <a:p>
            <a:endParaRPr lang="en-IN" sz="2800" b="1" dirty="0"/>
          </a:p>
        </p:txBody>
      </p:sp>
      <p:sp>
        <p:nvSpPr>
          <p:cNvPr id="2" name="TextBox 1">
            <a:extLst>
              <a:ext uri="{FF2B5EF4-FFF2-40B4-BE49-F238E27FC236}">
                <a16:creationId xmlns:a16="http://schemas.microsoft.com/office/drawing/2014/main" xmlns="" id="{815F4D8D-9553-EEF6-579E-6AAD54702C85}"/>
              </a:ext>
            </a:extLst>
          </p:cNvPr>
          <p:cNvSpPr txBox="1"/>
          <p:nvPr/>
        </p:nvSpPr>
        <p:spPr>
          <a:xfrm>
            <a:off x="3009571" y="528313"/>
            <a:ext cx="7865978" cy="1658018"/>
          </a:xfrm>
          <a:prstGeom prst="rect">
            <a:avLst/>
          </a:prstGeom>
          <a:noFill/>
        </p:spPr>
        <p:txBody>
          <a:bodyPr wrap="square" rtlCol="0">
            <a:spAutoFit/>
          </a:bodyPr>
          <a:lstStyle/>
          <a:p>
            <a:pPr algn="ctr">
              <a:lnSpc>
                <a:spcPct val="150000"/>
              </a:lnSpc>
            </a:pPr>
            <a:r>
              <a:rPr lang="en-US" sz="3600" b="1" u="sng" dirty="0">
                <a:solidFill>
                  <a:srgbClr val="FF0000"/>
                </a:solidFill>
                <a:latin typeface="Algerian" panose="04020705040A02060702" pitchFamily="82" charset="0"/>
              </a:rPr>
              <a:t>Bangabasi Morning College</a:t>
            </a:r>
          </a:p>
          <a:p>
            <a:pPr algn="ctr">
              <a:lnSpc>
                <a:spcPct val="150000"/>
              </a:lnSpc>
            </a:pPr>
            <a:endParaRPr lang="en-US" sz="3600" b="1" u="sng" dirty="0">
              <a:solidFill>
                <a:srgbClr val="FF0000"/>
              </a:solidFill>
              <a:latin typeface="Algerian" panose="04020705040A02060702" pitchFamily="82" charset="0"/>
            </a:endParaRPr>
          </a:p>
        </p:txBody>
      </p:sp>
      <p:pic>
        <p:nvPicPr>
          <p:cNvPr id="4" name="Picture 3">
            <a:extLst>
              <a:ext uri="{FF2B5EF4-FFF2-40B4-BE49-F238E27FC236}">
                <a16:creationId xmlns:a16="http://schemas.microsoft.com/office/drawing/2014/main" xmlns="" id="{0DE2857E-3883-516A-0201-ED3A545EA4A5}"/>
              </a:ext>
            </a:extLst>
          </p:cNvPr>
          <p:cNvPicPr>
            <a:picLocks noChangeAspect="1"/>
          </p:cNvPicPr>
          <p:nvPr/>
        </p:nvPicPr>
        <p:blipFill>
          <a:blip r:embed="rId3"/>
          <a:stretch>
            <a:fillRect/>
          </a:stretch>
        </p:blipFill>
        <p:spPr>
          <a:xfrm>
            <a:off x="1120637" y="663825"/>
            <a:ext cx="2031767" cy="1983392"/>
          </a:xfrm>
          <a:prstGeom prst="rect">
            <a:avLst/>
          </a:prstGeom>
        </p:spPr>
      </p:pic>
      <p:sp>
        <p:nvSpPr>
          <p:cNvPr id="3" name="Star: 5 Points 2">
            <a:extLst>
              <a:ext uri="{FF2B5EF4-FFF2-40B4-BE49-F238E27FC236}">
                <a16:creationId xmlns:a16="http://schemas.microsoft.com/office/drawing/2014/main" xmlns="" id="{40F8886C-73A0-D2E5-00B2-9CCCE34D2D2D}"/>
              </a:ext>
            </a:extLst>
          </p:cNvPr>
          <p:cNvSpPr/>
          <p:nvPr/>
        </p:nvSpPr>
        <p:spPr>
          <a:xfrm>
            <a:off x="7298161" y="4172183"/>
            <a:ext cx="232940" cy="260117"/>
          </a:xfrm>
          <a:prstGeom prst="star5">
            <a:avLst>
              <a:gd name="adj" fmla="val 29624"/>
              <a:gd name="hf" fmla="val 105146"/>
              <a:gd name="vf" fmla="val 11055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xmlns="" id="{B031B9B8-0665-748F-20BE-D1A434D5CEA1}"/>
              </a:ext>
            </a:extLst>
          </p:cNvPr>
          <p:cNvSpPr txBox="1"/>
          <p:nvPr/>
        </p:nvSpPr>
        <p:spPr>
          <a:xfrm>
            <a:off x="4316456" y="1280838"/>
            <a:ext cx="6754906" cy="523220"/>
          </a:xfrm>
          <a:prstGeom prst="rect">
            <a:avLst/>
          </a:prstGeom>
          <a:noFill/>
        </p:spPr>
        <p:txBody>
          <a:bodyPr wrap="square" rtlCol="0">
            <a:spAutoFit/>
          </a:bodyPr>
          <a:lstStyle/>
          <a:p>
            <a:r>
              <a:rPr lang="en-IN" sz="2800" dirty="0">
                <a:latin typeface="Baskerville Old Face" panose="02020602080505020303" pitchFamily="18" charset="0"/>
              </a:rPr>
              <a:t>DEPARTMENT OF ZOOLOGY </a:t>
            </a:r>
          </a:p>
        </p:txBody>
      </p:sp>
    </p:spTree>
    <p:extLst>
      <p:ext uri="{BB962C8B-B14F-4D97-AF65-F5344CB8AC3E}">
        <p14:creationId xmlns:p14="http://schemas.microsoft.com/office/powerpoint/2010/main" xmlns="" val="855215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xmlns=""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p:blipFill>
        <p:spPr>
          <a:xfrm>
            <a:off x="1187824" y="968465"/>
            <a:ext cx="9940070" cy="5180544"/>
          </a:xfrm>
        </p:spPr>
      </p:pic>
      <p:sp>
        <p:nvSpPr>
          <p:cNvPr id="3" name="Title 2">
            <a:extLst>
              <a:ext uri="{FF2B5EF4-FFF2-40B4-BE49-F238E27FC236}">
                <a16:creationId xmlns:a16="http://schemas.microsoft.com/office/drawing/2014/main" xmlns="" id="{03924A06-2533-68FE-6815-A6208AD97D3D}"/>
              </a:ext>
            </a:extLst>
          </p:cNvPr>
          <p:cNvSpPr>
            <a:spLocks noGrp="1"/>
          </p:cNvSpPr>
          <p:nvPr>
            <p:ph type="title"/>
          </p:nvPr>
        </p:nvSpPr>
        <p:spPr>
          <a:xfrm>
            <a:off x="2040636" y="274570"/>
            <a:ext cx="8110728" cy="457200"/>
          </a:xfrm>
        </p:spPr>
        <p:txBody>
          <a:bodyPr/>
          <a:lstStyle/>
          <a:p>
            <a:r>
              <a:rPr lang="en-US" sz="4400" dirty="0"/>
              <a:t>APPLICATION</a:t>
            </a:r>
          </a:p>
        </p:txBody>
      </p:sp>
      <p:sp>
        <p:nvSpPr>
          <p:cNvPr id="9" name="TextBox 8">
            <a:extLst>
              <a:ext uri="{FF2B5EF4-FFF2-40B4-BE49-F238E27FC236}">
                <a16:creationId xmlns:a16="http://schemas.microsoft.com/office/drawing/2014/main" xmlns="" id="{57EF9CF3-745B-166F-1620-6651D3CA7E20}"/>
              </a:ext>
            </a:extLst>
          </p:cNvPr>
          <p:cNvSpPr txBox="1"/>
          <p:nvPr/>
        </p:nvSpPr>
        <p:spPr>
          <a:xfrm>
            <a:off x="5013795" y="1291524"/>
            <a:ext cx="5898742" cy="4893647"/>
          </a:xfrm>
          <a:prstGeom prst="rect">
            <a:avLst/>
          </a:prstGeom>
          <a:noFill/>
        </p:spPr>
        <p:txBody>
          <a:bodyPr wrap="square" rtlCol="0">
            <a:spAutoFit/>
          </a:bodyPr>
          <a:lstStyle/>
          <a:p>
            <a:pPr marL="342900" indent="-342900">
              <a:buFont typeface="Wingdings" panose="05000000000000000000" pitchFamily="2" charset="2"/>
              <a:buChar char="v"/>
            </a:pPr>
            <a:r>
              <a:rPr lang="en-US" sz="2400" dirty="0">
                <a:latin typeface="Calibri" panose="020F0502020204030204" pitchFamily="34" charset="0"/>
                <a:cs typeface="Calibri" panose="020F0502020204030204" pitchFamily="34" charset="0"/>
              </a:rPr>
              <a:t>SCNT can be used to create embryos of endangered species, which can be implanted into surrogates for reproduction or conservation purposes.</a:t>
            </a:r>
          </a:p>
          <a:p>
            <a:pPr marL="342900" indent="-342900">
              <a:buFont typeface="Wingdings" panose="05000000000000000000" pitchFamily="2" charset="2"/>
              <a:buChar char="v"/>
            </a:pPr>
            <a:r>
              <a:rPr lang="en-US" sz="2400" dirty="0">
                <a:latin typeface="Calibri" panose="020F0502020204030204" pitchFamily="34" charset="0"/>
                <a:cs typeface="Calibri" panose="020F0502020204030204" pitchFamily="34" charset="0"/>
              </a:rPr>
              <a:t> SCNT is used to create clones of animals for agricultural, research, and biomedical purposes. For example, cloned animals can be used as models to study human diseases or to improve livestock breeding.</a:t>
            </a:r>
          </a:p>
          <a:p>
            <a:pPr marL="342900" indent="-342900">
              <a:buFont typeface="Wingdings" panose="05000000000000000000" pitchFamily="2" charset="2"/>
              <a:buChar char="v"/>
            </a:pPr>
            <a:r>
              <a:rPr lang="en-US" sz="2400" dirty="0">
                <a:latin typeface="Calibri" panose="020F0502020204030204" pitchFamily="34" charset="0"/>
                <a:cs typeface="Calibri" panose="020F0502020204030204" pitchFamily="34" charset="0"/>
              </a:rPr>
              <a:t> SCNT could be used to create human organs for transplantation, reducing the risk of organ rejection. </a:t>
            </a:r>
            <a:endParaRPr lang="en-IN" sz="2400" dirty="0">
              <a:latin typeface="Calibri" panose="020F0502020204030204" pitchFamily="34" charset="0"/>
              <a:cs typeface="Calibri" panose="020F0502020204030204" pitchFamily="34" charset="0"/>
            </a:endParaRPr>
          </a:p>
          <a:p>
            <a:pPr marL="342900" indent="-342900">
              <a:buFont typeface="+mj-lt"/>
              <a:buAutoNum type="alphaLcPeriod"/>
            </a:pPr>
            <a:endParaRPr lang="en-US" sz="2400" dirty="0">
              <a:solidFill>
                <a:schemeClr val="accent4">
                  <a:lumMod val="10000"/>
                </a:schemeClr>
              </a:solidFill>
              <a:latin typeface="Abadi" panose="020B0604020104020204" pitchFamily="34" charset="0"/>
            </a:endParaRPr>
          </a:p>
        </p:txBody>
      </p:sp>
      <p:pic>
        <p:nvPicPr>
          <p:cNvPr id="5" name="Picture 4">
            <a:extLst>
              <a:ext uri="{FF2B5EF4-FFF2-40B4-BE49-F238E27FC236}">
                <a16:creationId xmlns:a16="http://schemas.microsoft.com/office/drawing/2014/main" xmlns="" id="{1F112124-3C2B-829A-9079-655D4A40D0D2}"/>
              </a:ext>
            </a:extLst>
          </p:cNvPr>
          <p:cNvPicPr>
            <a:picLocks noChangeAspect="1"/>
          </p:cNvPicPr>
          <p:nvPr/>
        </p:nvPicPr>
        <p:blipFill rotWithShape="1">
          <a:blip r:embed="rId3"/>
          <a:srcRect l="9788" t="17962" b="16783"/>
          <a:stretch/>
        </p:blipFill>
        <p:spPr>
          <a:xfrm>
            <a:off x="1750439" y="1290348"/>
            <a:ext cx="3047999" cy="2138652"/>
          </a:xfrm>
          <a:prstGeom prst="rect">
            <a:avLst/>
          </a:prstGeom>
        </p:spPr>
      </p:pic>
      <p:pic>
        <p:nvPicPr>
          <p:cNvPr id="7" name="Picture 6">
            <a:extLst>
              <a:ext uri="{FF2B5EF4-FFF2-40B4-BE49-F238E27FC236}">
                <a16:creationId xmlns:a16="http://schemas.microsoft.com/office/drawing/2014/main" xmlns="" id="{B1ED1735-4CDF-79BE-4AE9-F1B7F1D08496}"/>
              </a:ext>
            </a:extLst>
          </p:cNvPr>
          <p:cNvPicPr>
            <a:picLocks noChangeAspect="1"/>
          </p:cNvPicPr>
          <p:nvPr/>
        </p:nvPicPr>
        <p:blipFill>
          <a:blip r:embed="rId4"/>
          <a:stretch>
            <a:fillRect/>
          </a:stretch>
        </p:blipFill>
        <p:spPr>
          <a:xfrm>
            <a:off x="1972351" y="3558737"/>
            <a:ext cx="2604174" cy="1933624"/>
          </a:xfrm>
          <a:prstGeom prst="rect">
            <a:avLst/>
          </a:prstGeom>
        </p:spPr>
      </p:pic>
    </p:spTree>
    <p:extLst>
      <p:ext uri="{BB962C8B-B14F-4D97-AF65-F5344CB8AC3E}">
        <p14:creationId xmlns:p14="http://schemas.microsoft.com/office/powerpoint/2010/main" xmlns="" val="292441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7225E287-8157-3C6A-CC6D-45B6AEEFF9E6}"/>
              </a:ext>
            </a:extLst>
          </p:cNvPr>
          <p:cNvSpPr>
            <a:spLocks noGrp="1"/>
          </p:cNvSpPr>
          <p:nvPr>
            <p:ph type="title"/>
          </p:nvPr>
        </p:nvSpPr>
        <p:spPr>
          <a:xfrm>
            <a:off x="758687" y="521071"/>
            <a:ext cx="10674626" cy="914400"/>
          </a:xfrm>
        </p:spPr>
        <p:txBody>
          <a:bodyPr/>
          <a:lstStyle/>
          <a:p>
            <a:pPr algn="ctr"/>
            <a:r>
              <a:rPr lang="en-US" sz="4400" dirty="0"/>
              <a:t>LIMITATION</a:t>
            </a:r>
          </a:p>
        </p:txBody>
      </p:sp>
      <p:pic>
        <p:nvPicPr>
          <p:cNvPr id="32" name="Picture Placeholder 10" descr="White DNA structure">
            <a:extLst>
              <a:ext uri="{FF2B5EF4-FFF2-40B4-BE49-F238E27FC236}">
                <a16:creationId xmlns:a16="http://schemas.microsoft.com/office/drawing/2014/main" xmlns="" id="{B5D154B8-54B3-3123-8643-7FB4653041F4}"/>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p:blipFill>
        <p:spPr>
          <a:xfrm>
            <a:off x="593023" y="1435471"/>
            <a:ext cx="10896807" cy="4901458"/>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xmlns="" id="{7AD67A49-2FDB-2BA4-C328-3AE33FE2BC05}"/>
              </a:ext>
            </a:extLst>
          </p:cNvPr>
          <p:cNvSpPr txBox="1"/>
          <p:nvPr/>
        </p:nvSpPr>
        <p:spPr>
          <a:xfrm>
            <a:off x="927457" y="1901041"/>
            <a:ext cx="7508818" cy="3970318"/>
          </a:xfrm>
          <a:prstGeom prst="rect">
            <a:avLst/>
          </a:prstGeom>
          <a:noFill/>
        </p:spPr>
        <p:txBody>
          <a:bodyPr wrap="square">
            <a:spAutoFit/>
          </a:bodyPr>
          <a:lstStyle/>
          <a:p>
            <a:pPr>
              <a:buFont typeface="Courier New" panose="02070309020205020404" pitchFamily="49" charset="0"/>
              <a:buChar char="o"/>
            </a:pPr>
            <a:r>
              <a:rPr lang="en-IN" sz="2800" dirty="0">
                <a:latin typeface="Calibri" panose="020F0502020204030204" pitchFamily="34" charset="0"/>
                <a:cs typeface="Calibri" panose="020F0502020204030204" pitchFamily="34" charset="0"/>
              </a:rPr>
              <a:t> Somatic cloning can only be done on mammals. </a:t>
            </a:r>
          </a:p>
          <a:p>
            <a:pPr>
              <a:buFont typeface="Courier New" panose="02070309020205020404" pitchFamily="49" charset="0"/>
              <a:buChar char="o"/>
            </a:pPr>
            <a:r>
              <a:rPr lang="en-IN" sz="2800" dirty="0">
                <a:latin typeface="Calibri" panose="020F0502020204030204" pitchFamily="34" charset="0"/>
                <a:cs typeface="Calibri" panose="020F0502020204030204" pitchFamily="34" charset="0"/>
              </a:rPr>
              <a:t> High percentage of clone dying when mother is pregnant.</a:t>
            </a:r>
          </a:p>
          <a:p>
            <a:pPr>
              <a:buFont typeface="Courier New" panose="02070309020205020404" pitchFamily="49" charset="0"/>
              <a:buChar char="o"/>
            </a:pPr>
            <a:r>
              <a:rPr lang="en-IN" sz="2800" dirty="0">
                <a:latin typeface="Calibri" panose="020F0502020204030204" pitchFamily="34" charset="0"/>
                <a:cs typeface="Calibri" panose="020F0502020204030204" pitchFamily="34" charset="0"/>
              </a:rPr>
              <a:t> About 90% of clones fail to grow. </a:t>
            </a:r>
          </a:p>
          <a:p>
            <a:pPr>
              <a:buFont typeface="Courier New" panose="02070309020205020404" pitchFamily="49" charset="0"/>
              <a:buChar char="o"/>
            </a:pPr>
            <a:r>
              <a:rPr lang="en-IN" sz="2800" dirty="0">
                <a:latin typeface="Calibri" panose="020F0502020204030204" pitchFamily="34" charset="0"/>
                <a:cs typeface="Calibri" panose="020F0502020204030204" pitchFamily="34" charset="0"/>
              </a:rPr>
              <a:t> Higher risk of  genetic defects and abnormalities. </a:t>
            </a:r>
          </a:p>
          <a:p>
            <a:pPr>
              <a:buFont typeface="Courier New" panose="02070309020205020404" pitchFamily="49" charset="0"/>
              <a:buChar char="o"/>
            </a:pPr>
            <a:r>
              <a:rPr lang="en-IN" sz="2800" dirty="0">
                <a:latin typeface="Calibri" panose="020F0502020204030204" pitchFamily="34" charset="0"/>
                <a:cs typeface="Calibri" panose="020F0502020204030204" pitchFamily="34" charset="0"/>
              </a:rPr>
              <a:t> Higher risk of infection and disease. </a:t>
            </a:r>
          </a:p>
          <a:p>
            <a:pPr>
              <a:buFont typeface="Courier New" panose="02070309020205020404" pitchFamily="49" charset="0"/>
              <a:buChar char="o"/>
            </a:pPr>
            <a:r>
              <a:rPr lang="en-IN" sz="2800" dirty="0">
                <a:latin typeface="Calibri" panose="020F0502020204030204" pitchFamily="34" charset="0"/>
                <a:cs typeface="Calibri" panose="020F0502020204030204" pitchFamily="34" charset="0"/>
              </a:rPr>
              <a:t> Ethical issues behind cloning experiments. </a:t>
            </a:r>
          </a:p>
          <a:p>
            <a:pPr>
              <a:buFont typeface="Courier New" panose="02070309020205020404" pitchFamily="49" charset="0"/>
              <a:buChar char="o"/>
            </a:pPr>
            <a:r>
              <a:rPr lang="en-IN" sz="2800" dirty="0">
                <a:latin typeface="Calibri" panose="020F0502020204030204" pitchFamily="34" charset="0"/>
                <a:cs typeface="Calibri" panose="020F0502020204030204" pitchFamily="34" charset="0"/>
              </a:rPr>
              <a:t> Some of the wanted DNA is not transferred. </a:t>
            </a:r>
          </a:p>
        </p:txBody>
      </p:sp>
      <p:pic>
        <p:nvPicPr>
          <p:cNvPr id="4" name="Picture 3">
            <a:extLst>
              <a:ext uri="{FF2B5EF4-FFF2-40B4-BE49-F238E27FC236}">
                <a16:creationId xmlns:a16="http://schemas.microsoft.com/office/drawing/2014/main" xmlns="" id="{1910F544-D84B-A903-34FE-5E15C2587CB4}"/>
              </a:ext>
            </a:extLst>
          </p:cNvPr>
          <p:cNvPicPr>
            <a:picLocks noChangeAspect="1"/>
          </p:cNvPicPr>
          <p:nvPr/>
        </p:nvPicPr>
        <p:blipFill rotWithShape="1">
          <a:blip r:embed="rId3"/>
          <a:srcRect l="24562"/>
          <a:stretch/>
        </p:blipFill>
        <p:spPr>
          <a:xfrm>
            <a:off x="8436275" y="2037067"/>
            <a:ext cx="2639230" cy="3834291"/>
          </a:xfrm>
          <a:prstGeom prst="rect">
            <a:avLst/>
          </a:prstGeom>
        </p:spPr>
      </p:pic>
    </p:spTree>
    <p:extLst>
      <p:ext uri="{BB962C8B-B14F-4D97-AF65-F5344CB8AC3E}">
        <p14:creationId xmlns:p14="http://schemas.microsoft.com/office/powerpoint/2010/main" xmlns="" val="214170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xmlns="" id="{0445320C-0200-5D5F-2406-1F9DDB1454BB}"/>
              </a:ext>
            </a:extLst>
          </p:cNvPr>
          <p:cNvSpPr>
            <a:spLocks noGrp="1"/>
          </p:cNvSpPr>
          <p:nvPr>
            <p:ph type="title"/>
          </p:nvPr>
        </p:nvSpPr>
        <p:spPr>
          <a:xfrm>
            <a:off x="1812234" y="1129749"/>
            <a:ext cx="8567530" cy="914400"/>
          </a:xfrm>
        </p:spPr>
        <p:txBody>
          <a:bodyPr/>
          <a:lstStyle/>
          <a:p>
            <a:pPr algn="ctr"/>
            <a:r>
              <a:rPr lang="en-US" sz="4400" dirty="0"/>
              <a:t>ETHICAL CONCERNS</a:t>
            </a:r>
          </a:p>
        </p:txBody>
      </p:sp>
      <p:sp>
        <p:nvSpPr>
          <p:cNvPr id="24" name="TextBox 23">
            <a:extLst>
              <a:ext uri="{FF2B5EF4-FFF2-40B4-BE49-F238E27FC236}">
                <a16:creationId xmlns:a16="http://schemas.microsoft.com/office/drawing/2014/main" xmlns="" id="{575D01F7-DDB7-F785-AF55-16055FEAB424}"/>
              </a:ext>
            </a:extLst>
          </p:cNvPr>
          <p:cNvSpPr txBox="1"/>
          <p:nvPr/>
        </p:nvSpPr>
        <p:spPr>
          <a:xfrm>
            <a:off x="1285459" y="1951384"/>
            <a:ext cx="9621079" cy="3970318"/>
          </a:xfrm>
          <a:prstGeom prst="rect">
            <a:avLst/>
          </a:prstGeom>
          <a:solidFill>
            <a:schemeClr val="bg2">
              <a:lumMod val="90000"/>
            </a:schemeClr>
          </a:solidFill>
        </p:spPr>
        <p:txBody>
          <a:bodyPr wrap="square" rtlCol="0">
            <a:spAutoFit/>
          </a:bodyPr>
          <a:lstStyle/>
          <a:p>
            <a:pPr marL="457200" indent="-457200">
              <a:buFont typeface="Wingdings" panose="05000000000000000000" pitchFamily="2" charset="2"/>
              <a:buChar char="Ø"/>
            </a:pPr>
            <a:r>
              <a:rPr lang="en-IN" sz="2800" dirty="0">
                <a:latin typeface="Calibri" panose="020F0502020204030204" pitchFamily="34" charset="0"/>
                <a:cs typeface="Calibri" panose="020F0502020204030204" pitchFamily="34" charset="0"/>
              </a:rPr>
              <a:t>Many believe that the use of somatic cell nuclear transfer in reproductive cloning defies the natural way of conceiving children. </a:t>
            </a:r>
          </a:p>
          <a:p>
            <a:pPr marL="457200" indent="-457200">
              <a:buFont typeface="Wingdings" panose="05000000000000000000" pitchFamily="2" charset="2"/>
              <a:buChar char="Ø"/>
            </a:pPr>
            <a:endParaRPr lang="en-IN" sz="28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IN" sz="2800" dirty="0">
                <a:latin typeface="Calibri" panose="020F0502020204030204" pitchFamily="34" charset="0"/>
                <a:cs typeface="Calibri" panose="020F0502020204030204" pitchFamily="34" charset="0"/>
              </a:rPr>
              <a:t> Reproductive SCNT would devalue the genetic distinctiveness of each individual. </a:t>
            </a:r>
          </a:p>
          <a:p>
            <a:pPr marL="457200" indent="-457200">
              <a:buFont typeface="Wingdings" panose="05000000000000000000" pitchFamily="2" charset="2"/>
              <a:buChar char="Ø"/>
            </a:pPr>
            <a:endParaRPr lang="en-IN" sz="28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IN" sz="2800" dirty="0">
                <a:latin typeface="Calibri" panose="020F0502020204030204" pitchFamily="34" charset="0"/>
                <a:cs typeface="Calibri" panose="020F0502020204030204" pitchFamily="34" charset="0"/>
              </a:rPr>
              <a:t> religious groups do also believe that the use of technology to create a human clone is against nature.</a:t>
            </a:r>
          </a:p>
        </p:txBody>
      </p:sp>
    </p:spTree>
    <p:extLst>
      <p:ext uri="{BB962C8B-B14F-4D97-AF65-F5344CB8AC3E}">
        <p14:creationId xmlns:p14="http://schemas.microsoft.com/office/powerpoint/2010/main" xmlns="" val="414664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8A45141-45F1-0A77-FE4E-CBCA53A2BEB0}"/>
              </a:ext>
            </a:extLst>
          </p:cNvPr>
          <p:cNvSpPr>
            <a:spLocks noGrp="1"/>
          </p:cNvSpPr>
          <p:nvPr>
            <p:ph type="title"/>
          </p:nvPr>
        </p:nvSpPr>
        <p:spPr>
          <a:xfrm>
            <a:off x="1083498" y="312864"/>
            <a:ext cx="10021824" cy="1252728"/>
          </a:xfrm>
        </p:spPr>
        <p:txBody>
          <a:bodyPr/>
          <a:lstStyle/>
          <a:p>
            <a:r>
              <a:rPr lang="en-US" sz="4400" dirty="0"/>
              <a:t>conclusion</a:t>
            </a:r>
          </a:p>
        </p:txBody>
      </p:sp>
      <p:pic>
        <p:nvPicPr>
          <p:cNvPr id="16" name="Content Placeholder 25" descr="Microscopic view of a suspended bubble-like material with water in it">
            <a:extLst>
              <a:ext uri="{FF2B5EF4-FFF2-40B4-BE49-F238E27FC236}">
                <a16:creationId xmlns:a16="http://schemas.microsoft.com/office/drawing/2014/main" xmlns="" id="{B083ED63-584D-2579-2721-B716F3BC8F6B}"/>
              </a:ext>
            </a:extLst>
          </p:cNvPr>
          <p:cNvPicPr>
            <a:picLocks noGrp="1" noChangeAspect="1"/>
          </p:cNvPicPr>
          <p:nvPr>
            <p:ph type="pic" sz="quarter" idx="30"/>
          </p:nvPr>
        </p:nvPicPr>
        <p:blipFill>
          <a:blip r:embed="rId2">
            <a:alphaModFix amt="70000"/>
            <a:duotone>
              <a:schemeClr val="accent3">
                <a:shade val="45000"/>
                <a:satMod val="135000"/>
              </a:schemeClr>
              <a:prstClr val="white"/>
            </a:duotone>
            <a:extLst>
              <a:ext uri="{28A0092B-C50C-407E-A947-70E740481C1C}">
                <a14:useLocalDpi xmlns:a14="http://schemas.microsoft.com/office/drawing/2010/main" xmlns="" val="0"/>
              </a:ext>
            </a:extLst>
          </a:blip>
          <a:srcRect/>
          <a:stretch/>
        </p:blipFill>
        <p:spPr>
          <a:xfrm>
            <a:off x="0" y="5175250"/>
            <a:ext cx="12188825" cy="1682750"/>
          </a:xfrm>
          <a:custGeom>
            <a:avLst/>
            <a:gdLst>
              <a:gd name="connsiteX0" fmla="*/ 0 w 12192000"/>
              <a:gd name="connsiteY0" fmla="*/ 0 h 1588010"/>
              <a:gd name="connsiteX1" fmla="*/ 12192000 w 12192000"/>
              <a:gd name="connsiteY1" fmla="*/ 0 h 1588010"/>
              <a:gd name="connsiteX2" fmla="*/ 12192000 w 12192000"/>
              <a:gd name="connsiteY2" fmla="*/ 1588010 h 1588010"/>
              <a:gd name="connsiteX3" fmla="*/ 0 w 12192000"/>
              <a:gd name="connsiteY3" fmla="*/ 1588010 h 1588010"/>
            </a:gdLst>
            <a:ahLst/>
            <a:cxnLst>
              <a:cxn ang="0">
                <a:pos x="connsiteX0" y="connsiteY0"/>
              </a:cxn>
              <a:cxn ang="0">
                <a:pos x="connsiteX1" y="connsiteY1"/>
              </a:cxn>
              <a:cxn ang="0">
                <a:pos x="connsiteX2" y="connsiteY2"/>
              </a:cxn>
              <a:cxn ang="0">
                <a:pos x="connsiteX3" y="connsiteY3"/>
              </a:cxn>
            </a:cxnLst>
            <a:rect l="l" t="t" r="r" b="b"/>
            <a:pathLst>
              <a:path w="12192000" h="1588010">
                <a:moveTo>
                  <a:pt x="0" y="0"/>
                </a:moveTo>
                <a:lnTo>
                  <a:pt x="12192000" y="0"/>
                </a:lnTo>
                <a:lnTo>
                  <a:pt x="12192000" y="1588010"/>
                </a:lnTo>
                <a:lnTo>
                  <a:pt x="0" y="1588010"/>
                </a:lnTo>
                <a:close/>
              </a:path>
            </a:pathLst>
          </a:custGeom>
          <a:solidFill>
            <a:schemeClr val="accent2"/>
          </a:solidFill>
        </p:spPr>
      </p:pic>
      <p:cxnSp>
        <p:nvCxnSpPr>
          <p:cNvPr id="17" name="Straight Connector 16">
            <a:extLst>
              <a:ext uri="{FF2B5EF4-FFF2-40B4-BE49-F238E27FC236}">
                <a16:creationId xmlns:a16="http://schemas.microsoft.com/office/drawing/2014/main" xmlns="" id="{8488A0F8-E720-D31B-750D-634FA849B5A9}"/>
              </a:ext>
              <a:ext uri="{C183D7F6-B498-43B3-948B-1728B52AA6E4}">
                <adec:decorative xmlns:adec="http://schemas.microsoft.com/office/drawing/2017/decorative" xmlns="" val="1"/>
              </a:ext>
            </a:extLst>
          </p:cNvPr>
          <p:cNvCxnSpPr>
            <a:cxnSpLocks/>
          </p:cNvCxnSpPr>
          <p:nvPr/>
        </p:nvCxnSpPr>
        <p:spPr>
          <a:xfrm>
            <a:off x="649224" y="5172458"/>
            <a:ext cx="0" cy="618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B63EE887-A172-F01E-98D1-8781769CBEDE}"/>
              </a:ext>
            </a:extLst>
          </p:cNvPr>
          <p:cNvSpPr>
            <a:spLocks noGrp="1"/>
          </p:cNvSpPr>
          <p:nvPr>
            <p:ph type="sldNum" sz="quarter" idx="10"/>
          </p:nvPr>
        </p:nvSpPr>
        <p:spPr/>
        <p:txBody>
          <a:bodyPr/>
          <a:lstStyle/>
          <a:p>
            <a:fld id="{75DF2D63-3FF5-D547-96B9-BE9CCD1ABA58}" type="slidenum">
              <a:rPr lang="en-US" smtClean="0"/>
              <a:pPr/>
              <a:t>13</a:t>
            </a:fld>
            <a:endParaRPr lang="en-US" dirty="0"/>
          </a:p>
        </p:txBody>
      </p:sp>
      <p:sp>
        <p:nvSpPr>
          <p:cNvPr id="37" name="Rectangle: Rounded Corners 36">
            <a:extLst>
              <a:ext uri="{FF2B5EF4-FFF2-40B4-BE49-F238E27FC236}">
                <a16:creationId xmlns:a16="http://schemas.microsoft.com/office/drawing/2014/main" xmlns="" id="{33E19545-CE2F-BAB9-039A-B7622C96A3E3}"/>
              </a:ext>
            </a:extLst>
          </p:cNvPr>
          <p:cNvSpPr/>
          <p:nvPr/>
        </p:nvSpPr>
        <p:spPr>
          <a:xfrm>
            <a:off x="927659" y="1169893"/>
            <a:ext cx="10333503" cy="5034057"/>
          </a:xfrm>
          <a:prstGeom prst="roundRect">
            <a:avLst/>
          </a:prstGeom>
          <a:solidFill>
            <a:srgbClr val="FFFFCC"/>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xmlns="" id="{314A0EBD-B06A-B080-3077-BB1DFC7492BD}"/>
              </a:ext>
            </a:extLst>
          </p:cNvPr>
          <p:cNvSpPr txBox="1"/>
          <p:nvPr/>
        </p:nvSpPr>
        <p:spPr>
          <a:xfrm>
            <a:off x="1083503" y="1717788"/>
            <a:ext cx="10021819"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SCNT (somatic cell nuclear transfer) is a powerful technology with the potential to create genetically identical embryonic stem cells for medical research and therapy.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However, its use raises significant ethical concerns, and there are still many technical challenges associated with the procedure.</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 Ongoing research in SCNT and related technologies will continue to shape the field of regenerative medicine and personalized therapy, but careful consideration of the ethical implications of this technology is necessary.</a:t>
            </a:r>
            <a:endParaRPr lang="en-I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0745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EB422-1287-FCEB-63CE-599FDC8468D8}"/>
              </a:ext>
            </a:extLst>
          </p:cNvPr>
          <p:cNvSpPr>
            <a:spLocks noGrp="1"/>
          </p:cNvSpPr>
          <p:nvPr>
            <p:ph type="title"/>
          </p:nvPr>
        </p:nvSpPr>
        <p:spPr>
          <a:xfrm>
            <a:off x="1282147" y="1141230"/>
            <a:ext cx="7185991" cy="548640"/>
          </a:xfrm>
        </p:spPr>
        <p:txBody>
          <a:bodyPr/>
          <a:lstStyle/>
          <a:p>
            <a:r>
              <a:rPr lang="en-US" dirty="0">
                <a:solidFill>
                  <a:schemeClr val="accent4">
                    <a:lumMod val="10000"/>
                  </a:schemeClr>
                </a:solidFill>
              </a:rPr>
              <a:t>ACKNOWLEDGEMENT</a:t>
            </a:r>
          </a:p>
        </p:txBody>
      </p:sp>
      <p:sp>
        <p:nvSpPr>
          <p:cNvPr id="4" name="TextBox 3">
            <a:extLst>
              <a:ext uri="{FF2B5EF4-FFF2-40B4-BE49-F238E27FC236}">
                <a16:creationId xmlns:a16="http://schemas.microsoft.com/office/drawing/2014/main" xmlns="" id="{112FFCA2-25CD-F356-4F58-42310D325102}"/>
              </a:ext>
            </a:extLst>
          </p:cNvPr>
          <p:cNvSpPr txBox="1"/>
          <p:nvPr/>
        </p:nvSpPr>
        <p:spPr>
          <a:xfrm>
            <a:off x="1282147" y="2345634"/>
            <a:ext cx="9213575" cy="3779758"/>
          </a:xfrm>
          <a:prstGeom prst="roundRect">
            <a:avLst/>
          </a:prstGeom>
          <a:solidFill>
            <a:srgbClr val="FFCC99"/>
          </a:solidFill>
        </p:spPr>
        <p:txBody>
          <a:bodyPr wrap="square" rtlCol="0">
            <a:spAutoFit/>
          </a:bodyPr>
          <a:lstStyle/>
          <a:p>
            <a:pPr marL="0" indent="0">
              <a:buNone/>
            </a:pPr>
            <a:r>
              <a:rPr lang="en-US" sz="2400" smtClean="0">
                <a:latin typeface="Calibri" panose="020F0502020204030204" pitchFamily="34" charset="0"/>
                <a:cs typeface="Calibri" panose="020F0502020204030204" pitchFamily="34" charset="0"/>
              </a:rPr>
              <a:t>We are </a:t>
            </a:r>
            <a:r>
              <a:rPr lang="en-US" sz="2400" dirty="0">
                <a:latin typeface="Calibri" panose="020F0502020204030204" pitchFamily="34" charset="0"/>
                <a:cs typeface="Calibri" panose="020F0502020204030204" pitchFamily="34" charset="0"/>
              </a:rPr>
              <a:t>very glad for getting the opportunity to present The Presentation on the mentioned topic </a:t>
            </a:r>
            <a:r>
              <a:rPr lang="en-US" sz="2400">
                <a:latin typeface="Calibri" panose="020F0502020204030204" pitchFamily="34" charset="0"/>
                <a:cs typeface="Calibri" panose="020F0502020204030204" pitchFamily="34" charset="0"/>
              </a:rPr>
              <a:t>and </a:t>
            </a:r>
            <a:r>
              <a:rPr lang="en-US" sz="2400" smtClean="0">
                <a:latin typeface="Calibri" panose="020F0502020204030204" pitchFamily="34" charset="0"/>
                <a:cs typeface="Calibri" panose="020F0502020204030204" pitchFamily="34" charset="0"/>
              </a:rPr>
              <a:t>we </a:t>
            </a:r>
            <a:r>
              <a:rPr lang="en-US" sz="2400" dirty="0">
                <a:latin typeface="Calibri" panose="020F0502020204030204" pitchFamily="34" charset="0"/>
                <a:cs typeface="Calibri" panose="020F0502020204030204" pitchFamily="34" charset="0"/>
              </a:rPr>
              <a:t>would like to acknowledge everyone who </a:t>
            </a:r>
            <a:r>
              <a:rPr lang="en-US" sz="2400">
                <a:latin typeface="Calibri" panose="020F0502020204030204" pitchFamily="34" charset="0"/>
                <a:cs typeface="Calibri" panose="020F0502020204030204" pitchFamily="34" charset="0"/>
              </a:rPr>
              <a:t>helped </a:t>
            </a:r>
            <a:r>
              <a:rPr lang="en-US" sz="2400" smtClean="0">
                <a:latin typeface="Calibri" panose="020F0502020204030204" pitchFamily="34" charset="0"/>
                <a:cs typeface="Calibri" panose="020F0502020204030204" pitchFamily="34" charset="0"/>
              </a:rPr>
              <a:t>us </a:t>
            </a:r>
            <a:r>
              <a:rPr lang="en-US" sz="2400" dirty="0">
                <a:latin typeface="Calibri" panose="020F0502020204030204" pitchFamily="34" charset="0"/>
                <a:cs typeface="Calibri" panose="020F0502020204030204" pitchFamily="34" charset="0"/>
              </a:rPr>
              <a:t>accomplishing the presentation successfully including my friends, </a:t>
            </a:r>
            <a:r>
              <a:rPr lang="en-US" sz="2400">
                <a:latin typeface="Calibri" panose="020F0502020204030204" pitchFamily="34" charset="0"/>
                <a:cs typeface="Calibri" panose="020F0502020204030204" pitchFamily="34" charset="0"/>
              </a:rPr>
              <a:t>Honorable Principle sir, </a:t>
            </a:r>
            <a:r>
              <a:rPr lang="en-US" sz="2400" dirty="0">
                <a:latin typeface="Calibri" panose="020F0502020204030204" pitchFamily="34" charset="0"/>
                <a:cs typeface="Calibri" panose="020F0502020204030204" pitchFamily="34" charset="0"/>
              </a:rPr>
              <a:t>faculty members and Head of the department, Dr. Sreejata Biswas ma’am whose help, guidance and suggestions made this a success. </a:t>
            </a:r>
          </a:p>
          <a:p>
            <a:pPr algn="ct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Thanking You,</a:t>
            </a:r>
          </a:p>
          <a:p>
            <a:pPr algn="ct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xmlns="" val="291086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xmlns="" id="{7225E287-8157-3C6A-CC6D-45B6AEEFF9E6}"/>
              </a:ext>
            </a:extLst>
          </p:cNvPr>
          <p:cNvSpPr>
            <a:spLocks noGrp="1"/>
          </p:cNvSpPr>
          <p:nvPr>
            <p:ph type="title"/>
          </p:nvPr>
        </p:nvSpPr>
        <p:spPr>
          <a:xfrm>
            <a:off x="758687" y="521071"/>
            <a:ext cx="10674626" cy="914400"/>
          </a:xfrm>
        </p:spPr>
        <p:txBody>
          <a:bodyPr/>
          <a:lstStyle/>
          <a:p>
            <a:pPr algn="ctr"/>
            <a:r>
              <a:rPr lang="en-US" sz="4400" dirty="0"/>
              <a:t>REFERENCES</a:t>
            </a:r>
          </a:p>
        </p:txBody>
      </p:sp>
      <p:pic>
        <p:nvPicPr>
          <p:cNvPr id="32" name="Picture Placeholder 10" descr="White DNA structure">
            <a:extLst>
              <a:ext uri="{FF2B5EF4-FFF2-40B4-BE49-F238E27FC236}">
                <a16:creationId xmlns:a16="http://schemas.microsoft.com/office/drawing/2014/main" xmlns="" id="{B5D154B8-54B3-3123-8643-7FB4653041F4}"/>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p:blipFill>
        <p:spPr>
          <a:xfrm>
            <a:off x="536506" y="1484243"/>
            <a:ext cx="11125007" cy="4664766"/>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xmlns="" id="{077E38C2-22BA-5318-F62B-5EC3018D6987}"/>
              </a:ext>
            </a:extLst>
          </p:cNvPr>
          <p:cNvSpPr txBox="1"/>
          <p:nvPr/>
        </p:nvSpPr>
        <p:spPr>
          <a:xfrm>
            <a:off x="758687" y="1939053"/>
            <a:ext cx="10674626" cy="3539430"/>
          </a:xfrm>
          <a:prstGeom prst="rect">
            <a:avLst/>
          </a:prstGeom>
          <a:noFill/>
        </p:spPr>
        <p:txBody>
          <a:bodyPr wrap="square" rtlCol="0">
            <a:spAutoFit/>
          </a:bodyPr>
          <a:lstStyle/>
          <a:p>
            <a:pPr marL="342900" indent="-342900">
              <a:buFont typeface="+mj-lt"/>
              <a:buAutoNum type="arabicPeriod"/>
            </a:pPr>
            <a:r>
              <a:rPr lang="en-US" sz="2800" dirty="0">
                <a:latin typeface="Calibri" panose="020F0502020204030204" pitchFamily="34" charset="0"/>
                <a:cs typeface="Calibri" panose="020F0502020204030204" pitchFamily="34" charset="0"/>
                <a:hlinkClick r:id="rId3"/>
              </a:rPr>
              <a:t>https://en.m.wikipedia.org/wiki/Somatic_cell_nuclear_transfer</a:t>
            </a:r>
            <a:endParaRPr lang="en-US" sz="2800" dirty="0">
              <a:latin typeface="Calibri" panose="020F0502020204030204" pitchFamily="34" charset="0"/>
              <a:cs typeface="Calibri" panose="020F0502020204030204" pitchFamily="34" charset="0"/>
            </a:endParaRPr>
          </a:p>
          <a:p>
            <a:pPr marL="342900" indent="-342900">
              <a:buFont typeface="+mj-lt"/>
              <a:buAutoNum type="arabicPeriod"/>
            </a:pPr>
            <a:r>
              <a:rPr lang="en-US" sz="2800" dirty="0">
                <a:latin typeface="Calibri" panose="020F0502020204030204" pitchFamily="34" charset="0"/>
                <a:cs typeface="Calibri" panose="020F0502020204030204" pitchFamily="34" charset="0"/>
                <a:hlinkClick r:id="rId4"/>
              </a:rPr>
              <a:t>https://www.slideshare.net/techfreak101/somatic-cell-nucleartransfer</a:t>
            </a:r>
            <a:endParaRPr lang="en-US" sz="2800" dirty="0">
              <a:latin typeface="Calibri" panose="020F0502020204030204" pitchFamily="34" charset="0"/>
              <a:cs typeface="Calibri" panose="020F0502020204030204" pitchFamily="34" charset="0"/>
            </a:endParaRPr>
          </a:p>
          <a:p>
            <a:pPr marL="342900" indent="-342900">
              <a:buFont typeface="+mj-lt"/>
              <a:buAutoNum type="arabicPeriod"/>
            </a:pPr>
            <a:r>
              <a:rPr lang="en-US" sz="2800" dirty="0">
                <a:latin typeface="Calibri" panose="020F0502020204030204" pitchFamily="34" charset="0"/>
                <a:cs typeface="Calibri" panose="020F0502020204030204" pitchFamily="34" charset="0"/>
                <a:hlinkClick r:id="rId5"/>
              </a:rPr>
              <a:t>https://pubmed.ncbi.nlm.nih.gov/26621598/</a:t>
            </a:r>
            <a:endParaRPr lang="en-US" sz="2800" dirty="0">
              <a:latin typeface="Calibri" panose="020F0502020204030204" pitchFamily="34" charset="0"/>
              <a:cs typeface="Calibri" panose="020F0502020204030204" pitchFamily="34" charset="0"/>
            </a:endParaRPr>
          </a:p>
          <a:p>
            <a:pPr marL="342900" indent="-342900">
              <a:buFont typeface="+mj-lt"/>
              <a:buAutoNum type="arabicPeriod"/>
            </a:pPr>
            <a:r>
              <a:rPr lang="en-US" sz="2800" dirty="0">
                <a:latin typeface="Calibri" panose="020F0502020204030204" pitchFamily="34" charset="0"/>
                <a:cs typeface="Calibri" panose="020F0502020204030204" pitchFamily="34" charset="0"/>
                <a:hlinkClick r:id="rId6"/>
              </a:rPr>
              <a:t>https://www.ncbi.nlm.nih.gov/pmc/articles/PMC2726839/</a:t>
            </a:r>
            <a:endParaRPr lang="en-US" sz="2800" dirty="0">
              <a:latin typeface="Calibri" panose="020F0502020204030204" pitchFamily="34" charset="0"/>
              <a:cs typeface="Calibri" panose="020F0502020204030204" pitchFamily="34" charset="0"/>
            </a:endParaRPr>
          </a:p>
          <a:p>
            <a:pPr marL="342900" indent="-342900">
              <a:buFont typeface="+mj-lt"/>
              <a:buAutoNum type="arabicPeriod"/>
            </a:pPr>
            <a:r>
              <a:rPr lang="en-US" sz="2800" dirty="0">
                <a:latin typeface="Calibri" panose="020F0502020204030204" pitchFamily="34" charset="0"/>
                <a:cs typeface="Calibri" panose="020F0502020204030204" pitchFamily="34" charset="0"/>
                <a:hlinkClick r:id="rId7"/>
              </a:rPr>
              <a:t>https://www.frontiersin.org/articles/10.3389/fgene.2020.00205/full</a:t>
            </a:r>
            <a:endParaRPr lang="en-US" sz="2800" dirty="0">
              <a:latin typeface="Calibri" panose="020F0502020204030204" pitchFamily="34" charset="0"/>
              <a:cs typeface="Calibri" panose="020F0502020204030204" pitchFamily="34" charset="0"/>
            </a:endParaRPr>
          </a:p>
          <a:p>
            <a:pPr marL="342900" indent="-342900">
              <a:buFont typeface="+mj-lt"/>
              <a:buAutoNum type="arabicPeriod"/>
            </a:pPr>
            <a:r>
              <a:rPr lang="en-US" sz="2800" dirty="0">
                <a:latin typeface="Calibri" panose="020F0502020204030204" pitchFamily="34" charset="0"/>
                <a:cs typeface="Calibri" panose="020F0502020204030204" pitchFamily="34" charset="0"/>
                <a:hlinkClick r:id="rId8"/>
              </a:rPr>
              <a:t>https://www.sciencedirect.com/topics/biochemistry-genetics-and-molecular-biology/somatic-cell-nuclear-transfer</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085919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EA905D8-E2A8-0BA0-DCD5-B647B0DFC26E}"/>
              </a:ext>
            </a:extLst>
          </p:cNvPr>
          <p:cNvPicPr>
            <a:picLocks noChangeAspect="1"/>
          </p:cNvPicPr>
          <p:nvPr/>
        </p:nvPicPr>
        <p:blipFill>
          <a:blip r:embed="rId2"/>
          <a:stretch>
            <a:fillRect/>
          </a:stretch>
        </p:blipFill>
        <p:spPr>
          <a:xfrm>
            <a:off x="318672" y="296103"/>
            <a:ext cx="11572142" cy="6239168"/>
          </a:xfrm>
          <a:prstGeom prst="rect">
            <a:avLst/>
          </a:prstGeom>
        </p:spPr>
      </p:pic>
      <p:sp>
        <p:nvSpPr>
          <p:cNvPr id="2" name="Title 1">
            <a:extLst>
              <a:ext uri="{FF2B5EF4-FFF2-40B4-BE49-F238E27FC236}">
                <a16:creationId xmlns:a16="http://schemas.microsoft.com/office/drawing/2014/main" xmlns="" id="{38711973-13D4-EFC7-09DD-1C9F30295080}"/>
              </a:ext>
            </a:extLst>
          </p:cNvPr>
          <p:cNvSpPr>
            <a:spLocks noGrp="1"/>
          </p:cNvSpPr>
          <p:nvPr>
            <p:ph type="title"/>
          </p:nvPr>
        </p:nvSpPr>
        <p:spPr>
          <a:xfrm>
            <a:off x="1185022" y="2800941"/>
            <a:ext cx="9821955" cy="1256118"/>
          </a:xfrm>
        </p:spPr>
        <p:txBody>
          <a:bodyPr/>
          <a:lstStyle/>
          <a:p>
            <a:pPr algn="ctr"/>
            <a:r>
              <a:rPr lang="en-IN" sz="6000" b="1" i="1" dirty="0">
                <a:solidFill>
                  <a:srgbClr val="002060"/>
                </a:solidFill>
                <a:latin typeface="Baguet Script" panose="020B0604020202020204" pitchFamily="2" charset="0"/>
              </a:rPr>
              <a:t>Thank You…</a:t>
            </a:r>
          </a:p>
        </p:txBody>
      </p:sp>
    </p:spTree>
    <p:extLst>
      <p:ext uri="{BB962C8B-B14F-4D97-AF65-F5344CB8AC3E}">
        <p14:creationId xmlns:p14="http://schemas.microsoft.com/office/powerpoint/2010/main" xmlns="" val="89835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75547FE7-FA0F-C3AF-5BDB-38099BC98CCF}"/>
              </a:ext>
            </a:extLst>
          </p:cNvPr>
          <p:cNvSpPr>
            <a:spLocks noGrp="1"/>
          </p:cNvSpPr>
          <p:nvPr>
            <p:ph type="title"/>
          </p:nvPr>
        </p:nvSpPr>
        <p:spPr>
          <a:xfrm>
            <a:off x="1544672" y="404185"/>
            <a:ext cx="4987853" cy="548640"/>
          </a:xfrm>
        </p:spPr>
        <p:txBody>
          <a:bodyPr>
            <a:normAutofit fontScale="90000"/>
          </a:bodyPr>
          <a:lstStyle/>
          <a:p>
            <a:pPr algn="ctr"/>
            <a:r>
              <a:rPr lang="en-US" dirty="0"/>
              <a:t>Introduction</a:t>
            </a:r>
          </a:p>
        </p:txBody>
      </p:sp>
      <p:sp>
        <p:nvSpPr>
          <p:cNvPr id="9" name="Content Placeholder 2">
            <a:extLst>
              <a:ext uri="{FF2B5EF4-FFF2-40B4-BE49-F238E27FC236}">
                <a16:creationId xmlns:a16="http://schemas.microsoft.com/office/drawing/2014/main" xmlns="" id="{92245F19-2D49-F82E-9F8A-F23C187ECD60}"/>
              </a:ext>
            </a:extLst>
          </p:cNvPr>
          <p:cNvSpPr>
            <a:spLocks noGrp="1"/>
          </p:cNvSpPr>
          <p:nvPr>
            <p:ph idx="1"/>
          </p:nvPr>
        </p:nvSpPr>
        <p:spPr>
          <a:xfrm>
            <a:off x="645459" y="1139687"/>
            <a:ext cx="10901082" cy="2650435"/>
          </a:xfrm>
          <a:solidFill>
            <a:schemeClr val="accent6">
              <a:lumMod val="60000"/>
              <a:lumOff val="40000"/>
            </a:schemeClr>
          </a:solidFill>
        </p:spPr>
        <p:txBody>
          <a:bodyPr>
            <a:normAutofit/>
          </a:bodyPr>
          <a:lstStyle/>
          <a:p>
            <a:pPr marL="457200" indent="-457200">
              <a:lnSpc>
                <a:spcPct val="100000"/>
              </a:lnSpc>
              <a:buFont typeface="Wingdings" panose="05000000000000000000" pitchFamily="2" charset="2"/>
              <a:buChar char="Ø"/>
            </a:pPr>
            <a:r>
              <a:rPr lang="en-US" sz="2800" dirty="0">
                <a:latin typeface="Calibri" panose="020F0502020204030204" pitchFamily="34" charset="0"/>
                <a:cs typeface="Calibri" panose="020F0502020204030204" pitchFamily="34" charset="0"/>
              </a:rPr>
              <a:t>Cloning describes the processes used to create an exact genetic replica of another cell, tissue or organism.</a:t>
            </a:r>
          </a:p>
          <a:p>
            <a:pPr marL="457200" indent="-457200">
              <a:lnSpc>
                <a:spcPct val="100000"/>
              </a:lnSpc>
              <a:buFont typeface="Wingdings" panose="05000000000000000000" pitchFamily="2" charset="2"/>
              <a:buChar char="Ø"/>
            </a:pPr>
            <a:r>
              <a:rPr lang="en-US" sz="2800" dirty="0">
                <a:latin typeface="Calibri" panose="020F0502020204030204" pitchFamily="34" charset="0"/>
                <a:cs typeface="Calibri" panose="020F0502020204030204" pitchFamily="34" charset="0"/>
              </a:rPr>
              <a:t>somatic cell nuclear transfer is a process of cloning in which nucleus of a somatic cell is transferred to cytoplasm of an enucleated egg. </a:t>
            </a:r>
          </a:p>
          <a:p>
            <a:pPr marL="457200" indent="-457200">
              <a:lnSpc>
                <a:spcPct val="100000"/>
              </a:lnSpc>
              <a:buFont typeface="Wingdings" panose="05000000000000000000" pitchFamily="2" charset="2"/>
              <a:buChar char="Ø"/>
            </a:pPr>
            <a:r>
              <a:rPr lang="en-US" sz="32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SCNT was successfully used in 1996 to create the clone sheep dolly. </a:t>
            </a:r>
          </a:p>
        </p:txBody>
      </p:sp>
      <p:pic>
        <p:nvPicPr>
          <p:cNvPr id="3" name="Picture 2" descr="A picture containing mammal, standing, staring, close&#10;&#10;Description automatically generated">
            <a:extLst>
              <a:ext uri="{FF2B5EF4-FFF2-40B4-BE49-F238E27FC236}">
                <a16:creationId xmlns:a16="http://schemas.microsoft.com/office/drawing/2014/main" xmlns="" id="{93304184-9713-1D41-D747-A3FBB4EBE846}"/>
              </a:ext>
            </a:extLst>
          </p:cNvPr>
          <p:cNvPicPr>
            <a:picLocks noChangeAspect="1"/>
          </p:cNvPicPr>
          <p:nvPr/>
        </p:nvPicPr>
        <p:blipFill>
          <a:blip r:embed="rId2"/>
          <a:stretch>
            <a:fillRect/>
          </a:stretch>
        </p:blipFill>
        <p:spPr>
          <a:xfrm>
            <a:off x="1204974" y="3976984"/>
            <a:ext cx="3679862" cy="2476831"/>
          </a:xfrm>
          <a:prstGeom prst="rect">
            <a:avLst/>
          </a:prstGeom>
        </p:spPr>
      </p:pic>
      <p:pic>
        <p:nvPicPr>
          <p:cNvPr id="4" name="Picture 3">
            <a:extLst>
              <a:ext uri="{FF2B5EF4-FFF2-40B4-BE49-F238E27FC236}">
                <a16:creationId xmlns:a16="http://schemas.microsoft.com/office/drawing/2014/main" xmlns="" id="{D05D9851-8A24-F2D6-7CCD-D2A935C5FC3B}"/>
              </a:ext>
            </a:extLst>
          </p:cNvPr>
          <p:cNvPicPr>
            <a:picLocks noChangeAspect="1"/>
          </p:cNvPicPr>
          <p:nvPr/>
        </p:nvPicPr>
        <p:blipFill rotWithShape="1">
          <a:blip r:embed="rId3"/>
          <a:srcRect l="23333" t="19118" r="41739" b="28243"/>
          <a:stretch/>
        </p:blipFill>
        <p:spPr>
          <a:xfrm>
            <a:off x="6757812" y="3976984"/>
            <a:ext cx="3679862" cy="2476831"/>
          </a:xfrm>
          <a:prstGeom prst="rect">
            <a:avLst/>
          </a:prstGeom>
        </p:spPr>
      </p:pic>
    </p:spTree>
    <p:extLst>
      <p:ext uri="{BB962C8B-B14F-4D97-AF65-F5344CB8AC3E}">
        <p14:creationId xmlns:p14="http://schemas.microsoft.com/office/powerpoint/2010/main" xmlns="" val="281013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BA61FE4B-102D-7AA8-88C2-52F3BB50A988}"/>
              </a:ext>
            </a:extLst>
          </p:cNvPr>
          <p:cNvSpPr txBox="1"/>
          <p:nvPr/>
        </p:nvSpPr>
        <p:spPr>
          <a:xfrm>
            <a:off x="744168" y="270977"/>
            <a:ext cx="10645491" cy="3877985"/>
          </a:xfrm>
          <a:prstGeom prst="rect">
            <a:avLst/>
          </a:prstGeom>
          <a:solidFill>
            <a:srgbClr val="FFCCCC"/>
          </a:solidFill>
        </p:spPr>
        <p:txBody>
          <a:bodyPr wrap="square" rtlCol="0">
            <a:spAutoFit/>
          </a:bodyPr>
          <a:lstStyle/>
          <a:p>
            <a:pPr marL="457200" indent="-457200">
              <a:buFont typeface="Wingdings" panose="05000000000000000000" pitchFamily="2" charset="2"/>
              <a:buChar char="Ø"/>
            </a:pPr>
            <a:r>
              <a:rPr lang="en-IN" sz="2800" dirty="0">
                <a:latin typeface="Calibri" panose="020F0502020204030204" pitchFamily="34" charset="0"/>
                <a:cs typeface="Calibri" panose="020F0502020204030204" pitchFamily="34" charset="0"/>
              </a:rPr>
              <a:t>Somatic cell is not able to form a complete individual because its not totipotent. </a:t>
            </a:r>
          </a:p>
          <a:p>
            <a:endParaRPr lang="en-IN" sz="28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IN" sz="2800" dirty="0">
                <a:latin typeface="Calibri" panose="020F0502020204030204" pitchFamily="34" charset="0"/>
                <a:cs typeface="Calibri" panose="020F0502020204030204" pitchFamily="34" charset="0"/>
              </a:rPr>
              <a:t> Enucleated egg  has certain cytoplasmic factors that motivate the nucleus of somatic cell to become totipotent and convert into zygote.</a:t>
            </a:r>
          </a:p>
          <a:p>
            <a:pPr marL="457200" indent="-457200">
              <a:buFont typeface="Wingdings" panose="05000000000000000000" pitchFamily="2" charset="2"/>
              <a:buChar char="Ø"/>
            </a:pPr>
            <a:endParaRPr lang="en-IN" sz="28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IN" sz="2800" dirty="0">
                <a:latin typeface="Calibri" panose="020F0502020204030204" pitchFamily="34" charset="0"/>
                <a:cs typeface="Calibri" panose="020F0502020204030204" pitchFamily="34" charset="0"/>
              </a:rPr>
              <a:t> The blastocyst stage is developed by egg which it helps to create embryonic stem cells (ESC) from inner cell mass (ICM) of blastocyst</a:t>
            </a:r>
            <a:r>
              <a:rPr lang="en-IN" sz="3200" dirty="0">
                <a:latin typeface="Calibri" panose="020F0502020204030204" pitchFamily="34" charset="0"/>
                <a:cs typeface="Calibri" panose="020F0502020204030204" pitchFamily="34" charset="0"/>
              </a:rPr>
              <a:t>.</a:t>
            </a:r>
          </a:p>
          <a:p>
            <a:endParaRPr lang="en-US" dirty="0">
              <a:solidFill>
                <a:schemeClr val="tx2">
                  <a:lumMod val="75000"/>
                </a:schemeClr>
              </a:solidFill>
              <a:latin typeface="Abadi" panose="020B0604020104020204" pitchFamily="34" charset="0"/>
            </a:endParaRPr>
          </a:p>
        </p:txBody>
      </p:sp>
      <p:pic>
        <p:nvPicPr>
          <p:cNvPr id="3" name="Picture 2" descr="Diagram&#10;&#10;Description automatically generated">
            <a:extLst>
              <a:ext uri="{FF2B5EF4-FFF2-40B4-BE49-F238E27FC236}">
                <a16:creationId xmlns:a16="http://schemas.microsoft.com/office/drawing/2014/main" xmlns="" id="{B165469F-D60E-1F69-E977-CFFA68F8E5EB}"/>
              </a:ext>
            </a:extLst>
          </p:cNvPr>
          <p:cNvPicPr>
            <a:picLocks noChangeAspect="1"/>
          </p:cNvPicPr>
          <p:nvPr/>
        </p:nvPicPr>
        <p:blipFill>
          <a:blip r:embed="rId2"/>
          <a:stretch>
            <a:fillRect/>
          </a:stretch>
        </p:blipFill>
        <p:spPr>
          <a:xfrm>
            <a:off x="6750424" y="4148961"/>
            <a:ext cx="4639235" cy="2272555"/>
          </a:xfrm>
          <a:prstGeom prst="rect">
            <a:avLst/>
          </a:prstGeom>
        </p:spPr>
      </p:pic>
      <p:pic>
        <p:nvPicPr>
          <p:cNvPr id="4" name="Picture 3" descr="Shape, circle&#10;&#10;Description automatically generated">
            <a:extLst>
              <a:ext uri="{FF2B5EF4-FFF2-40B4-BE49-F238E27FC236}">
                <a16:creationId xmlns:a16="http://schemas.microsoft.com/office/drawing/2014/main" xmlns="" id="{BB26C686-6197-7B51-4E1E-42205FB4667D}"/>
              </a:ext>
            </a:extLst>
          </p:cNvPr>
          <p:cNvPicPr>
            <a:picLocks noChangeAspect="1"/>
          </p:cNvPicPr>
          <p:nvPr/>
        </p:nvPicPr>
        <p:blipFill>
          <a:blip r:embed="rId3"/>
          <a:stretch>
            <a:fillRect/>
          </a:stretch>
        </p:blipFill>
        <p:spPr>
          <a:xfrm>
            <a:off x="744167" y="4148962"/>
            <a:ext cx="6006257" cy="2272555"/>
          </a:xfrm>
          <a:prstGeom prst="rect">
            <a:avLst/>
          </a:prstGeom>
        </p:spPr>
      </p:pic>
    </p:spTree>
    <p:extLst>
      <p:ext uri="{BB962C8B-B14F-4D97-AF65-F5344CB8AC3E}">
        <p14:creationId xmlns:p14="http://schemas.microsoft.com/office/powerpoint/2010/main" xmlns="" val="3718633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6" descr="White DNA structure">
            <a:extLst>
              <a:ext uri="{FF2B5EF4-FFF2-40B4-BE49-F238E27FC236}">
                <a16:creationId xmlns:a16="http://schemas.microsoft.com/office/drawing/2014/main" xmlns="" id="{19F53296-D92B-80F3-7C79-8EDEDEBFC5FB}"/>
              </a:ext>
            </a:extLst>
          </p:cNvPr>
          <p:cNvPicPr>
            <a:picLocks noChangeAspect="1"/>
          </p:cNvPicPr>
          <p:nvPr/>
        </p:nvPicPr>
        <p:blipFill rotWithShape="1">
          <a:blip r:embed="rId2">
            <a:alphaModFix amt="50000"/>
            <a:extLst>
              <a:ext uri="{28A0092B-C50C-407E-A947-70E740481C1C}">
                <a14:useLocalDpi xmlns:a14="http://schemas.microsoft.com/office/drawing/2010/main" xmlns="" val="0"/>
              </a:ext>
            </a:extLst>
          </a:blip>
          <a:srcRect/>
          <a:stretch/>
        </p:blipFill>
        <p:spPr>
          <a:xfrm>
            <a:off x="1" y="0"/>
            <a:ext cx="12191999" cy="6858000"/>
          </a:xfrm>
          <a:prstGeom prst="rect">
            <a:avLst/>
          </a:prstGeom>
        </p:spPr>
      </p:pic>
      <p:pic>
        <p:nvPicPr>
          <p:cNvPr id="2" name="Picture 1">
            <a:extLst>
              <a:ext uri="{FF2B5EF4-FFF2-40B4-BE49-F238E27FC236}">
                <a16:creationId xmlns:a16="http://schemas.microsoft.com/office/drawing/2014/main" xmlns="" id="{1436FE97-0C1C-0FE8-CB6E-8C0FAAAE151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0613" y="203400"/>
            <a:ext cx="10838328" cy="6451200"/>
          </a:xfrm>
          <a:prstGeom prst="rect">
            <a:avLst/>
          </a:prstGeom>
        </p:spPr>
      </p:pic>
    </p:spTree>
    <p:extLst>
      <p:ext uri="{BB962C8B-B14F-4D97-AF65-F5344CB8AC3E}">
        <p14:creationId xmlns:p14="http://schemas.microsoft.com/office/powerpoint/2010/main" xmlns="" val="208905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9D63F-F67D-B1A6-9772-28B26C238474}"/>
              </a:ext>
            </a:extLst>
          </p:cNvPr>
          <p:cNvSpPr>
            <a:spLocks noGrp="1"/>
          </p:cNvSpPr>
          <p:nvPr>
            <p:ph type="title"/>
          </p:nvPr>
        </p:nvSpPr>
        <p:spPr>
          <a:xfrm>
            <a:off x="1977969" y="599561"/>
            <a:ext cx="8110728" cy="457200"/>
          </a:xfrm>
        </p:spPr>
        <p:txBody>
          <a:bodyPr/>
          <a:lstStyle/>
          <a:p>
            <a:r>
              <a:rPr lang="en-US" sz="4400" dirty="0"/>
              <a:t>PROCESS</a:t>
            </a:r>
          </a:p>
        </p:txBody>
      </p:sp>
      <p:sp>
        <p:nvSpPr>
          <p:cNvPr id="13" name="Rectangle: Rounded Corners 12">
            <a:extLst>
              <a:ext uri="{FF2B5EF4-FFF2-40B4-BE49-F238E27FC236}">
                <a16:creationId xmlns:a16="http://schemas.microsoft.com/office/drawing/2014/main" xmlns="" id="{C96D3C8B-2C55-7E5F-00B7-9C6D7BDDFAA1}"/>
              </a:ext>
            </a:extLst>
          </p:cNvPr>
          <p:cNvSpPr/>
          <p:nvPr/>
        </p:nvSpPr>
        <p:spPr>
          <a:xfrm>
            <a:off x="588169" y="1502916"/>
            <a:ext cx="11015662" cy="435348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xmlns="" id="{4650FD76-B871-96E4-E8DB-ED4DF38EF5A5}"/>
              </a:ext>
            </a:extLst>
          </p:cNvPr>
          <p:cNvSpPr txBox="1"/>
          <p:nvPr/>
        </p:nvSpPr>
        <p:spPr>
          <a:xfrm>
            <a:off x="1061794" y="1837438"/>
            <a:ext cx="9943078" cy="1384995"/>
          </a:xfrm>
          <a:prstGeom prst="rect">
            <a:avLst/>
          </a:prstGeom>
          <a:solidFill>
            <a:schemeClr val="accent6">
              <a:lumMod val="60000"/>
              <a:lumOff val="40000"/>
            </a:schemeClr>
          </a:solidFill>
        </p:spPr>
        <p:txBody>
          <a:bodyPr wrap="square" rtlCol="0">
            <a:spAutoFit/>
          </a:bodyPr>
          <a:lstStyle/>
          <a:p>
            <a:pPr marL="342900" indent="-342900">
              <a:buFont typeface="Wingdings" panose="05000000000000000000" pitchFamily="2" charset="2"/>
              <a:buChar char="q"/>
            </a:pPr>
            <a:r>
              <a:rPr lang="en-US" sz="2800" b="1" dirty="0">
                <a:latin typeface="Calibri" panose="020F0502020204030204" pitchFamily="34" charset="0"/>
                <a:cs typeface="Calibri" panose="020F0502020204030204" pitchFamily="34" charset="0"/>
              </a:rPr>
              <a:t>Cell selection</a:t>
            </a:r>
            <a:r>
              <a:rPr lang="en-US" sz="2800" dirty="0">
                <a:latin typeface="Calibri" panose="020F0502020204030204" pitchFamily="34" charset="0"/>
                <a:cs typeface="Calibri" panose="020F0502020204030204" pitchFamily="34" charset="0"/>
              </a:rPr>
              <a:t>: The somatic cell that will be used for cloning is selected and prepared for transfer. This cell can be obtained from various sources, such as skin cells.</a:t>
            </a:r>
          </a:p>
        </p:txBody>
      </p:sp>
      <p:sp>
        <p:nvSpPr>
          <p:cNvPr id="12" name="TextBox 11">
            <a:extLst>
              <a:ext uri="{FF2B5EF4-FFF2-40B4-BE49-F238E27FC236}">
                <a16:creationId xmlns:a16="http://schemas.microsoft.com/office/drawing/2014/main" xmlns="" id="{A10E4D94-4AD2-07A0-43E7-6E7775EF8AAC}"/>
              </a:ext>
            </a:extLst>
          </p:cNvPr>
          <p:cNvSpPr txBox="1"/>
          <p:nvPr/>
        </p:nvSpPr>
        <p:spPr>
          <a:xfrm>
            <a:off x="1061794" y="3657543"/>
            <a:ext cx="7679633" cy="1815882"/>
          </a:xfrm>
          <a:prstGeom prst="rect">
            <a:avLst/>
          </a:prstGeom>
          <a:solidFill>
            <a:schemeClr val="accent5">
              <a:lumMod val="60000"/>
              <a:lumOff val="40000"/>
            </a:schemeClr>
          </a:solidFill>
        </p:spPr>
        <p:txBody>
          <a:bodyPr wrap="square" rtlCol="0">
            <a:spAutoFit/>
          </a:bodyPr>
          <a:lstStyle/>
          <a:p>
            <a:pPr marL="457200" indent="-457200">
              <a:buFont typeface="Wingdings" panose="05000000000000000000" pitchFamily="2" charset="2"/>
              <a:buChar char="q"/>
            </a:pPr>
            <a:r>
              <a:rPr lang="en-US" sz="2800" b="1" dirty="0">
                <a:latin typeface="Calibri" panose="020F0502020204030204" pitchFamily="34" charset="0"/>
                <a:cs typeface="Calibri" panose="020F0502020204030204" pitchFamily="34" charset="0"/>
              </a:rPr>
              <a:t>Enucleation</a:t>
            </a:r>
            <a:r>
              <a:rPr lang="en-US" sz="2800" dirty="0">
                <a:latin typeface="Calibri" panose="020F0502020204030204" pitchFamily="34" charset="0"/>
                <a:cs typeface="Calibri" panose="020F0502020204030204" pitchFamily="34" charset="0"/>
              </a:rPr>
              <a:t>: The egg cell that will be used for cloning is obtained from a female donor and its nucleus is removed, leaving behind an empty egg cell. This process is called enucleation.</a:t>
            </a:r>
          </a:p>
        </p:txBody>
      </p:sp>
      <p:pic>
        <p:nvPicPr>
          <p:cNvPr id="3" name="Picture 2">
            <a:extLst>
              <a:ext uri="{FF2B5EF4-FFF2-40B4-BE49-F238E27FC236}">
                <a16:creationId xmlns:a16="http://schemas.microsoft.com/office/drawing/2014/main" xmlns="" id="{EC809F37-67F0-EAD4-DF73-36094AB8A3FB}"/>
              </a:ext>
            </a:extLst>
          </p:cNvPr>
          <p:cNvPicPr>
            <a:picLocks noChangeAspect="1"/>
          </p:cNvPicPr>
          <p:nvPr/>
        </p:nvPicPr>
        <p:blipFill>
          <a:blip r:embed="rId2"/>
          <a:stretch>
            <a:fillRect/>
          </a:stretch>
        </p:blipFill>
        <p:spPr>
          <a:xfrm>
            <a:off x="8848400" y="3429000"/>
            <a:ext cx="2605927" cy="2017059"/>
          </a:xfrm>
          <a:prstGeom prst="rect">
            <a:avLst/>
          </a:prstGeom>
        </p:spPr>
      </p:pic>
    </p:spTree>
    <p:extLst>
      <p:ext uri="{BB962C8B-B14F-4D97-AF65-F5344CB8AC3E}">
        <p14:creationId xmlns:p14="http://schemas.microsoft.com/office/powerpoint/2010/main" xmlns="" val="1239358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C96D3C8B-2C55-7E5F-00B7-9C6D7BDDFAA1}"/>
              </a:ext>
            </a:extLst>
          </p:cNvPr>
          <p:cNvSpPr/>
          <p:nvPr/>
        </p:nvSpPr>
        <p:spPr>
          <a:xfrm>
            <a:off x="674824" y="702805"/>
            <a:ext cx="10956881" cy="518880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xmlns="" id="{4650FD76-B871-96E4-E8DB-ED4DF38EF5A5}"/>
              </a:ext>
            </a:extLst>
          </p:cNvPr>
          <p:cNvSpPr txBox="1"/>
          <p:nvPr/>
        </p:nvSpPr>
        <p:spPr>
          <a:xfrm>
            <a:off x="962729" y="966387"/>
            <a:ext cx="7081341" cy="2677656"/>
          </a:xfrm>
          <a:prstGeom prst="rect">
            <a:avLst/>
          </a:prstGeom>
          <a:solidFill>
            <a:srgbClr val="97F599"/>
          </a:solidFill>
        </p:spPr>
        <p:txBody>
          <a:bodyPr wrap="square" rtlCol="0">
            <a:spAutoFit/>
          </a:bodyPr>
          <a:lstStyle/>
          <a:p>
            <a:pPr marL="457200" indent="-457200">
              <a:buFont typeface="Wingdings" panose="05000000000000000000" pitchFamily="2" charset="2"/>
              <a:buChar char="q"/>
            </a:pPr>
            <a:r>
              <a:rPr lang="en-US" sz="2800" b="1" dirty="0">
                <a:latin typeface="Calibri" panose="020F0502020204030204" pitchFamily="34" charset="0"/>
                <a:cs typeface="Calibri" panose="020F0502020204030204" pitchFamily="34" charset="0"/>
              </a:rPr>
              <a:t>Nuclear transfer: </a:t>
            </a:r>
            <a:r>
              <a:rPr lang="en-US" sz="2800" dirty="0">
                <a:latin typeface="Calibri" panose="020F0502020204030204" pitchFamily="34" charset="0"/>
                <a:cs typeface="Calibri" panose="020F0502020204030204" pitchFamily="34" charset="0"/>
              </a:rPr>
              <a:t>The nucleus of the somatic cell is transferred into the enucleated egg cell using a small needle. The needle is used to puncture the egg membrane and the nucleus is inserted into the egg cytoplasm.</a:t>
            </a:r>
          </a:p>
        </p:txBody>
      </p:sp>
      <p:sp>
        <p:nvSpPr>
          <p:cNvPr id="12" name="TextBox 11">
            <a:extLst>
              <a:ext uri="{FF2B5EF4-FFF2-40B4-BE49-F238E27FC236}">
                <a16:creationId xmlns:a16="http://schemas.microsoft.com/office/drawing/2014/main" xmlns="" id="{A10E4D94-4AD2-07A0-43E7-6E7775EF8AAC}"/>
              </a:ext>
            </a:extLst>
          </p:cNvPr>
          <p:cNvSpPr txBox="1"/>
          <p:nvPr/>
        </p:nvSpPr>
        <p:spPr>
          <a:xfrm>
            <a:off x="962729" y="3688080"/>
            <a:ext cx="7081341" cy="1815882"/>
          </a:xfrm>
          <a:prstGeom prst="rect">
            <a:avLst/>
          </a:prstGeom>
          <a:solidFill>
            <a:srgbClr val="FFCC99"/>
          </a:solidFill>
        </p:spPr>
        <p:txBody>
          <a:bodyPr wrap="square" rtlCol="0">
            <a:spAutoFit/>
          </a:bodyPr>
          <a:lstStyle/>
          <a:p>
            <a:pPr marL="457200" indent="-457200">
              <a:buFont typeface="Wingdings" panose="05000000000000000000" pitchFamily="2" charset="2"/>
              <a:buChar char="q"/>
            </a:pPr>
            <a:r>
              <a:rPr lang="en-US" sz="2800" b="1" dirty="0">
                <a:latin typeface="Calibri" panose="020F0502020204030204" pitchFamily="34" charset="0"/>
                <a:cs typeface="Calibri" panose="020F0502020204030204" pitchFamily="34" charset="0"/>
              </a:rPr>
              <a:t>Fusion</a:t>
            </a:r>
            <a:r>
              <a:rPr lang="en-US" sz="2800" dirty="0">
                <a:latin typeface="Calibri" panose="020F0502020204030204" pitchFamily="34" charset="0"/>
                <a:cs typeface="Calibri" panose="020F0502020204030204" pitchFamily="34" charset="0"/>
              </a:rPr>
              <a:t>: After the nucleus has been transferred, the egg and the somatic cell are fused together. This can be done using electrical or chemical methods</a:t>
            </a:r>
            <a:r>
              <a:rPr lang="en-US" sz="2400" dirty="0">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xmlns="" id="{235FD725-FA80-96B1-159C-E10ABD69C66B}"/>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9703" t="16760" r="43336" b="48769"/>
          <a:stretch/>
        </p:blipFill>
        <p:spPr>
          <a:xfrm>
            <a:off x="8632962" y="1074308"/>
            <a:ext cx="2409850" cy="2030925"/>
          </a:xfrm>
          <a:prstGeom prst="roundRect">
            <a:avLst/>
          </a:prstGeom>
        </p:spPr>
      </p:pic>
      <p:sp>
        <p:nvSpPr>
          <p:cNvPr id="5" name="Rectangle 4">
            <a:extLst>
              <a:ext uri="{FF2B5EF4-FFF2-40B4-BE49-F238E27FC236}">
                <a16:creationId xmlns:a16="http://schemas.microsoft.com/office/drawing/2014/main" xmlns="" id="{9970C967-C15A-BB6D-D44A-139AC9A9C73B}"/>
              </a:ext>
            </a:extLst>
          </p:cNvPr>
          <p:cNvSpPr/>
          <p:nvPr/>
        </p:nvSpPr>
        <p:spPr>
          <a:xfrm>
            <a:off x="9276522" y="995677"/>
            <a:ext cx="1656522" cy="27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60E0C44-B29A-E576-47B5-F7242E2C6EAA}"/>
              </a:ext>
            </a:extLst>
          </p:cNvPr>
          <p:cNvPicPr>
            <a:picLocks noChangeAspect="1"/>
          </p:cNvPicPr>
          <p:nvPr/>
        </p:nvPicPr>
        <p:blipFill rotWithShape="1">
          <a:blip r:embed="rId3"/>
          <a:srcRect l="43229" t="34688" r="41780" b="44974"/>
          <a:stretch/>
        </p:blipFill>
        <p:spPr>
          <a:xfrm>
            <a:off x="8632962" y="3416572"/>
            <a:ext cx="2292942" cy="1938996"/>
          </a:xfrm>
          <a:prstGeom prst="ellipse">
            <a:avLst/>
          </a:prstGeom>
          <a:ln>
            <a:solidFill>
              <a:schemeClr val="bg1"/>
            </a:solidFill>
          </a:ln>
        </p:spPr>
      </p:pic>
    </p:spTree>
    <p:extLst>
      <p:ext uri="{BB962C8B-B14F-4D97-AF65-F5344CB8AC3E}">
        <p14:creationId xmlns:p14="http://schemas.microsoft.com/office/powerpoint/2010/main" xmlns="" val="4013932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C96D3C8B-2C55-7E5F-00B7-9C6D7BDDFAA1}"/>
              </a:ext>
            </a:extLst>
          </p:cNvPr>
          <p:cNvSpPr/>
          <p:nvPr/>
        </p:nvSpPr>
        <p:spPr>
          <a:xfrm>
            <a:off x="632012" y="909481"/>
            <a:ext cx="11282082" cy="515694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xmlns="" id="{4650FD76-B871-96E4-E8DB-ED4DF38EF5A5}"/>
              </a:ext>
            </a:extLst>
          </p:cNvPr>
          <p:cNvSpPr txBox="1"/>
          <p:nvPr/>
        </p:nvSpPr>
        <p:spPr>
          <a:xfrm>
            <a:off x="1259990" y="1360630"/>
            <a:ext cx="10102775" cy="1384995"/>
          </a:xfrm>
          <a:prstGeom prst="rect">
            <a:avLst/>
          </a:prstGeom>
          <a:solidFill>
            <a:schemeClr val="accent6">
              <a:lumMod val="60000"/>
              <a:lumOff val="40000"/>
            </a:schemeClr>
          </a:solidFill>
        </p:spPr>
        <p:txBody>
          <a:bodyPr wrap="square" rtlCol="0">
            <a:spAutoFit/>
          </a:bodyPr>
          <a:lstStyle/>
          <a:p>
            <a:pPr marL="457200" indent="-457200">
              <a:buFont typeface="Wingdings" panose="05000000000000000000" pitchFamily="2" charset="2"/>
              <a:buChar char="q"/>
            </a:pPr>
            <a:r>
              <a:rPr lang="en-US" sz="2800" b="1" dirty="0">
                <a:latin typeface="Calibri" panose="020F0502020204030204" pitchFamily="34" charset="0"/>
                <a:cs typeface="Calibri" panose="020F0502020204030204" pitchFamily="34" charset="0"/>
              </a:rPr>
              <a:t>Activation:</a:t>
            </a:r>
            <a:r>
              <a:rPr lang="en-US" sz="2800" dirty="0">
                <a:latin typeface="Calibri" panose="020F0502020204030204" pitchFamily="34" charset="0"/>
                <a:cs typeface="Calibri" panose="020F0502020204030204" pitchFamily="34" charset="0"/>
              </a:rPr>
              <a:t> Once the egg and somatic cell have been fused, the egg is treated with chemicals or electric pulses to activate it and begin the process of cell division.</a:t>
            </a:r>
          </a:p>
        </p:txBody>
      </p:sp>
      <p:sp>
        <p:nvSpPr>
          <p:cNvPr id="12" name="TextBox 11">
            <a:extLst>
              <a:ext uri="{FF2B5EF4-FFF2-40B4-BE49-F238E27FC236}">
                <a16:creationId xmlns:a16="http://schemas.microsoft.com/office/drawing/2014/main" xmlns="" id="{A10E4D94-4AD2-07A0-43E7-6E7775EF8AAC}"/>
              </a:ext>
            </a:extLst>
          </p:cNvPr>
          <p:cNvSpPr txBox="1"/>
          <p:nvPr/>
        </p:nvSpPr>
        <p:spPr>
          <a:xfrm>
            <a:off x="1259990" y="3196775"/>
            <a:ext cx="7679633" cy="2246769"/>
          </a:xfrm>
          <a:prstGeom prst="rect">
            <a:avLst/>
          </a:prstGeom>
          <a:solidFill>
            <a:schemeClr val="accent5">
              <a:lumMod val="60000"/>
              <a:lumOff val="40000"/>
            </a:schemeClr>
          </a:solidFill>
        </p:spPr>
        <p:txBody>
          <a:bodyPr wrap="square" rtlCol="0">
            <a:spAutoFit/>
          </a:bodyPr>
          <a:lstStyle/>
          <a:p>
            <a:pPr marL="457200" indent="-457200">
              <a:buFont typeface="Wingdings" panose="05000000000000000000" pitchFamily="2" charset="2"/>
              <a:buChar char="q"/>
            </a:pPr>
            <a:r>
              <a:rPr lang="en-US" sz="2800" b="1" dirty="0">
                <a:latin typeface="Calibri" panose="020F0502020204030204" pitchFamily="34" charset="0"/>
                <a:cs typeface="Calibri" panose="020F0502020204030204" pitchFamily="34" charset="0"/>
              </a:rPr>
              <a:t>Embryo culture</a:t>
            </a:r>
            <a:r>
              <a:rPr lang="en-US" sz="2800" dirty="0">
                <a:latin typeface="Calibri" panose="020F0502020204030204" pitchFamily="34" charset="0"/>
                <a:cs typeface="Calibri" panose="020F0502020204030204" pitchFamily="34" charset="0"/>
              </a:rPr>
              <a:t>: The newly created embryo is cultured in the lab and allowed to develop for several days. If the embryo develops normally, it can be transferred to a surrogate mother for gestation.</a:t>
            </a:r>
            <a:endParaRPr lang="en-IN" sz="28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3923CBE0-5B63-5B93-EA91-6BF7F3474C51}"/>
              </a:ext>
            </a:extLst>
          </p:cNvPr>
          <p:cNvPicPr>
            <a:picLocks noChangeAspect="1"/>
          </p:cNvPicPr>
          <p:nvPr/>
        </p:nvPicPr>
        <p:blipFill rotWithShape="1">
          <a:blip r:embed="rId2"/>
          <a:srcRect l="6491" r="4366"/>
          <a:stretch/>
        </p:blipFill>
        <p:spPr>
          <a:xfrm>
            <a:off x="9117495" y="2799451"/>
            <a:ext cx="2442493" cy="3009678"/>
          </a:xfrm>
          <a:prstGeom prst="rect">
            <a:avLst/>
          </a:prstGeom>
        </p:spPr>
      </p:pic>
    </p:spTree>
    <p:extLst>
      <p:ext uri="{BB962C8B-B14F-4D97-AF65-F5344CB8AC3E}">
        <p14:creationId xmlns:p14="http://schemas.microsoft.com/office/powerpoint/2010/main" xmlns="" val="1531960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6" descr="White DNA structure">
            <a:extLst>
              <a:ext uri="{FF2B5EF4-FFF2-40B4-BE49-F238E27FC236}">
                <a16:creationId xmlns:a16="http://schemas.microsoft.com/office/drawing/2014/main" xmlns="" id="{19F53296-D92B-80F3-7C79-8EDEDEBFC5FB}"/>
              </a:ext>
            </a:extLst>
          </p:cNvPr>
          <p:cNvPicPr>
            <a:picLocks noChangeAspect="1"/>
          </p:cNvPicPr>
          <p:nvPr/>
        </p:nvPicPr>
        <p:blipFill rotWithShape="1">
          <a:blip r:embed="rId2">
            <a:alphaModFix amt="50000"/>
            <a:extLst>
              <a:ext uri="{28A0092B-C50C-407E-A947-70E740481C1C}">
                <a14:useLocalDpi xmlns:a14="http://schemas.microsoft.com/office/drawing/2010/main" xmlns="" val="0"/>
              </a:ext>
            </a:extLst>
          </a:blip>
          <a:srcRect/>
          <a:stretch/>
        </p:blipFill>
        <p:spPr>
          <a:xfrm>
            <a:off x="1" y="-26894"/>
            <a:ext cx="12191999" cy="6858000"/>
          </a:xfrm>
          <a:prstGeom prst="rect">
            <a:avLst/>
          </a:prstGeom>
        </p:spPr>
      </p:pic>
      <p:pic>
        <p:nvPicPr>
          <p:cNvPr id="3" name="Picture 2">
            <a:extLst>
              <a:ext uri="{FF2B5EF4-FFF2-40B4-BE49-F238E27FC236}">
                <a16:creationId xmlns:a16="http://schemas.microsoft.com/office/drawing/2014/main" xmlns="" id="{12D0DCFD-5E3C-7A8F-1F9D-C963DC99EADC}"/>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1016" r="550"/>
          <a:stretch/>
        </p:blipFill>
        <p:spPr>
          <a:xfrm>
            <a:off x="833718" y="497541"/>
            <a:ext cx="10448364" cy="5736541"/>
          </a:xfrm>
          <a:prstGeom prst="rect">
            <a:avLst/>
          </a:prstGeom>
        </p:spPr>
      </p:pic>
    </p:spTree>
    <p:extLst>
      <p:ext uri="{BB962C8B-B14F-4D97-AF65-F5344CB8AC3E}">
        <p14:creationId xmlns:p14="http://schemas.microsoft.com/office/powerpoint/2010/main" xmlns="" val="230695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xmlns="" id="{45BCD1DE-9A64-400E-BF6B-5C9644F11D4B}"/>
              </a:ext>
            </a:extLst>
          </p:cNvPr>
          <p:cNvSpPr>
            <a:spLocks noGrp="1"/>
          </p:cNvSpPr>
          <p:nvPr>
            <p:ph type="title"/>
          </p:nvPr>
        </p:nvSpPr>
        <p:spPr>
          <a:xfrm>
            <a:off x="258417" y="551475"/>
            <a:ext cx="10515600" cy="1243300"/>
          </a:xfrm>
        </p:spPr>
        <p:txBody>
          <a:bodyPr/>
          <a:lstStyle/>
          <a:p>
            <a:r>
              <a:rPr lang="en-US" sz="4300" dirty="0"/>
              <a:t>SCNT</a:t>
            </a:r>
          </a:p>
        </p:txBody>
      </p:sp>
      <p:sp>
        <p:nvSpPr>
          <p:cNvPr id="14" name="Content Placeholder 5">
            <a:extLst>
              <a:ext uri="{FF2B5EF4-FFF2-40B4-BE49-F238E27FC236}">
                <a16:creationId xmlns:a16="http://schemas.microsoft.com/office/drawing/2014/main" xmlns="" id="{A0C7C3D9-BC61-C112-C4E1-B80698054C6D}"/>
              </a:ext>
            </a:extLst>
          </p:cNvPr>
          <p:cNvSpPr>
            <a:spLocks noGrp="1"/>
          </p:cNvSpPr>
          <p:nvPr>
            <p:ph sz="half" idx="1"/>
          </p:nvPr>
        </p:nvSpPr>
        <p:spPr>
          <a:xfrm>
            <a:off x="334616" y="1173125"/>
            <a:ext cx="10926418" cy="2500266"/>
          </a:xfrm>
          <a:solidFill>
            <a:schemeClr val="accent2">
              <a:lumMod val="90000"/>
            </a:schemeClr>
          </a:solidFill>
        </p:spPr>
        <p:txBody>
          <a:bodyPr>
            <a:normAutofit/>
          </a:bodyPr>
          <a:lstStyle/>
          <a:p>
            <a:pPr marL="0" indent="0" algn="ctr">
              <a:buNone/>
            </a:pPr>
            <a:r>
              <a:rPr lang="en-US" sz="2400" b="1" dirty="0">
                <a:highlight>
                  <a:srgbClr val="FFFF00"/>
                </a:highlight>
              </a:rPr>
              <a:t>REPRODUCTIVE CLONING</a:t>
            </a:r>
          </a:p>
          <a:p>
            <a:pPr lvl="3">
              <a:buFont typeface="Wingdings" panose="05000000000000000000" pitchFamily="2" charset="2"/>
              <a:buChar char="§"/>
            </a:pPr>
            <a:r>
              <a:rPr lang="en-US" sz="2400" dirty="0">
                <a:latin typeface="Calibri" panose="020F0502020204030204" pitchFamily="34" charset="0"/>
                <a:cs typeface="Calibri" panose="020F0502020204030204" pitchFamily="34" charset="0"/>
              </a:rPr>
              <a:t>In reproductive cloning, the newly created embryo is placed back into the uterine environment where it can implant and develop. Dolly the sheep is perhaps the most well-known example.</a:t>
            </a:r>
          </a:p>
          <a:p>
            <a:pPr lvl="3">
              <a:buFont typeface="Wingdings" panose="05000000000000000000" pitchFamily="2" charset="2"/>
              <a:buChar char="§"/>
            </a:pPr>
            <a:r>
              <a:rPr lang="en-US" sz="2400" dirty="0">
                <a:latin typeface="Calibri" panose="020F0502020204030204" pitchFamily="34" charset="0"/>
                <a:cs typeface="Calibri" panose="020F0502020204030204" pitchFamily="34" charset="0"/>
              </a:rPr>
              <a:t>The goal is to create a new organism human and other animal.</a:t>
            </a:r>
          </a:p>
          <a:p>
            <a:pPr lvl="3">
              <a:buFont typeface="Wingdings" panose="05000000000000000000" pitchFamily="2" charset="2"/>
              <a:buChar char="§"/>
            </a:pPr>
            <a:r>
              <a:rPr lang="en-US" sz="2400" dirty="0">
                <a:latin typeface="Calibri" panose="020F0502020204030204" pitchFamily="34" charset="0"/>
                <a:cs typeface="Calibri" panose="020F0502020204030204" pitchFamily="34" charset="0"/>
              </a:rPr>
              <a:t>Reproductive SCNT is banned in most countries due to ethical dilemmas.</a:t>
            </a:r>
          </a:p>
          <a:p>
            <a:pPr>
              <a:buFont typeface="Courier New" panose="02070309020205020404" pitchFamily="49" charset="0"/>
              <a:buChar char="o"/>
            </a:pPr>
            <a:endParaRPr lang="en-US" sz="3200" dirty="0"/>
          </a:p>
        </p:txBody>
      </p:sp>
      <p:sp>
        <p:nvSpPr>
          <p:cNvPr id="15" name="Content Placeholder 6">
            <a:extLst>
              <a:ext uri="{FF2B5EF4-FFF2-40B4-BE49-F238E27FC236}">
                <a16:creationId xmlns:a16="http://schemas.microsoft.com/office/drawing/2014/main" xmlns="" id="{8C607AFF-A8CA-3F78-8D87-40833F5EC46A}"/>
              </a:ext>
            </a:extLst>
          </p:cNvPr>
          <p:cNvSpPr txBox="1">
            <a:spLocks/>
          </p:cNvSpPr>
          <p:nvPr/>
        </p:nvSpPr>
        <p:spPr>
          <a:xfrm>
            <a:off x="334616" y="4090126"/>
            <a:ext cx="10926418" cy="2355250"/>
          </a:xfrm>
          <a:prstGeom prst="rect">
            <a:avLst/>
          </a:prstGeom>
          <a:solidFill>
            <a:srgbClr val="97F5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highlight>
                  <a:srgbClr val="00FFFF"/>
                </a:highlight>
              </a:rPr>
              <a:t>THERAPUTIC CLONING</a:t>
            </a:r>
          </a:p>
          <a:p>
            <a:pPr lvl="1">
              <a:buFont typeface="Wingdings" panose="05000000000000000000" pitchFamily="2" charset="2"/>
              <a:buChar char="§"/>
            </a:pPr>
            <a:r>
              <a:rPr lang="en-US" sz="2400" dirty="0">
                <a:latin typeface="Calibri" panose="020F0502020204030204" pitchFamily="34" charset="0"/>
                <a:cs typeface="Calibri" panose="020F0502020204030204" pitchFamily="34" charset="0"/>
              </a:rPr>
              <a:t>In therapeutic cloning, an embryo is created in a similar way, but the resulting "cloned" cells remain in a dish in the lab; they are not implanted into a female's uterus.</a:t>
            </a:r>
          </a:p>
          <a:p>
            <a:pPr lvl="1">
              <a:buFont typeface="Wingdings" panose="05000000000000000000" pitchFamily="2" charset="2"/>
              <a:buChar char="§"/>
            </a:pPr>
            <a:r>
              <a:rPr lang="en-US" sz="2400" dirty="0">
                <a:latin typeface="Calibri" panose="020F0502020204030204" pitchFamily="34" charset="0"/>
                <a:cs typeface="Calibri" panose="020F0502020204030204" pitchFamily="34" charset="0"/>
              </a:rPr>
              <a:t>the goal is to produce stem cells.</a:t>
            </a:r>
          </a:p>
          <a:p>
            <a:pPr lvl="1">
              <a:buFont typeface="Wingdings" panose="05000000000000000000" pitchFamily="2" charset="2"/>
              <a:buChar char="§"/>
            </a:pPr>
            <a:r>
              <a:rPr lang="en-US" sz="2400" dirty="0">
                <a:latin typeface="Calibri" panose="020F0502020204030204" pitchFamily="34" charset="0"/>
                <a:cs typeface="Calibri" panose="020F0502020204030204" pitchFamily="34" charset="0"/>
              </a:rPr>
              <a:t>Theraputic SCNT is an important form of research.</a:t>
            </a:r>
          </a:p>
        </p:txBody>
      </p:sp>
      <p:cxnSp>
        <p:nvCxnSpPr>
          <p:cNvPr id="16" name="Connector: Elbow 15">
            <a:extLst>
              <a:ext uri="{FF2B5EF4-FFF2-40B4-BE49-F238E27FC236}">
                <a16:creationId xmlns:a16="http://schemas.microsoft.com/office/drawing/2014/main" xmlns="" id="{B995ED9C-EB6F-CF3F-2CEB-26EBFDF5A28F}"/>
              </a:ext>
            </a:extLst>
          </p:cNvPr>
          <p:cNvCxnSpPr>
            <a:cxnSpLocks/>
          </p:cNvCxnSpPr>
          <p:nvPr/>
        </p:nvCxnSpPr>
        <p:spPr>
          <a:xfrm>
            <a:off x="533401" y="1141753"/>
            <a:ext cx="3313044" cy="3149622"/>
          </a:xfrm>
          <a:prstGeom prst="bentConnector3">
            <a:avLst>
              <a:gd name="adj1" fmla="val 400"/>
            </a:avLst>
          </a:prstGeom>
          <a:ln w="38100">
            <a:tailEnd type="triangle"/>
          </a:ln>
        </p:spPr>
        <p:style>
          <a:lnRef idx="3">
            <a:schemeClr val="dk1"/>
          </a:lnRef>
          <a:fillRef idx="0">
            <a:schemeClr val="dk1"/>
          </a:fillRef>
          <a:effectRef idx="2">
            <a:schemeClr val="dk1"/>
          </a:effectRef>
          <a:fontRef idx="minor">
            <a:schemeClr val="tx1"/>
          </a:fontRef>
        </p:style>
      </p:cxnSp>
      <p:cxnSp>
        <p:nvCxnSpPr>
          <p:cNvPr id="17" name="Connector: Elbow 16">
            <a:extLst>
              <a:ext uri="{FF2B5EF4-FFF2-40B4-BE49-F238E27FC236}">
                <a16:creationId xmlns:a16="http://schemas.microsoft.com/office/drawing/2014/main" xmlns="" id="{4C4A7588-C107-22FC-3A00-9E02496A4734}"/>
              </a:ext>
            </a:extLst>
          </p:cNvPr>
          <p:cNvCxnSpPr>
            <a:cxnSpLocks/>
          </p:cNvCxnSpPr>
          <p:nvPr/>
        </p:nvCxnSpPr>
        <p:spPr>
          <a:xfrm>
            <a:off x="533401" y="1141753"/>
            <a:ext cx="3140765" cy="260648"/>
          </a:xfrm>
          <a:prstGeom prst="bentConnector3">
            <a:avLst>
              <a:gd name="adj1" fmla="val 633"/>
            </a:avLst>
          </a:prstGeom>
          <a:ln w="38100">
            <a:tailEnd type="triangle"/>
          </a:ln>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xmlns="" id="{6259F0CB-2180-206C-85B3-4579F480044C}"/>
              </a:ext>
            </a:extLst>
          </p:cNvPr>
          <p:cNvPicPr>
            <a:picLocks noChangeAspect="1"/>
          </p:cNvPicPr>
          <p:nvPr/>
        </p:nvPicPr>
        <p:blipFill>
          <a:blip r:embed="rId2"/>
          <a:stretch>
            <a:fillRect/>
          </a:stretch>
        </p:blipFill>
        <p:spPr>
          <a:xfrm>
            <a:off x="10030141" y="2532538"/>
            <a:ext cx="1827243" cy="1689263"/>
          </a:xfrm>
          <a:prstGeom prst="rect">
            <a:avLst/>
          </a:prstGeom>
        </p:spPr>
      </p:pic>
      <p:pic>
        <p:nvPicPr>
          <p:cNvPr id="4" name="Picture 3">
            <a:extLst>
              <a:ext uri="{FF2B5EF4-FFF2-40B4-BE49-F238E27FC236}">
                <a16:creationId xmlns:a16="http://schemas.microsoft.com/office/drawing/2014/main" xmlns="" id="{8BE65031-F966-FC60-CC37-7CD9B008A33A}"/>
              </a:ext>
            </a:extLst>
          </p:cNvPr>
          <p:cNvPicPr>
            <a:picLocks noChangeAspect="1"/>
          </p:cNvPicPr>
          <p:nvPr/>
        </p:nvPicPr>
        <p:blipFill rotWithShape="1">
          <a:blip r:embed="rId3"/>
          <a:srcRect r="26066" b="39677"/>
          <a:stretch/>
        </p:blipFill>
        <p:spPr>
          <a:xfrm>
            <a:off x="7289800" y="5231361"/>
            <a:ext cx="4554884" cy="1063238"/>
          </a:xfrm>
          <a:prstGeom prst="rect">
            <a:avLst/>
          </a:prstGeom>
        </p:spPr>
      </p:pic>
    </p:spTree>
    <p:extLst>
      <p:ext uri="{BB962C8B-B14F-4D97-AF65-F5344CB8AC3E}">
        <p14:creationId xmlns:p14="http://schemas.microsoft.com/office/powerpoint/2010/main" xmlns="" val="1357072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cientific-Discovery_Win32_EF_v4" id="{D94798B6-E450-4518-8015-6EE17CD1412B}" vid="{16A04E6B-C80A-471C-86D6-D49E9EAD7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8B3377-22F1-4153-96F0-CC2E4BE41C5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TM03457510[[fn=Savon]]</Template>
  <TotalTime>1783</TotalTime>
  <Words>848</Words>
  <Application>Microsoft Office PowerPoint</Application>
  <PresentationFormat>Custom</PresentationFormat>
  <Paragraphs>70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Introduction</vt:lpstr>
      <vt:lpstr>Slide 3</vt:lpstr>
      <vt:lpstr>Slide 4</vt:lpstr>
      <vt:lpstr>PROCESS</vt:lpstr>
      <vt:lpstr>Slide 6</vt:lpstr>
      <vt:lpstr>Slide 7</vt:lpstr>
      <vt:lpstr>Slide 8</vt:lpstr>
      <vt:lpstr>SCNT</vt:lpstr>
      <vt:lpstr>APPLICATION</vt:lpstr>
      <vt:lpstr>LIMITATION</vt:lpstr>
      <vt:lpstr>ETHICAL CONCERNS</vt:lpstr>
      <vt:lpstr>conclusion</vt:lpstr>
      <vt:lpstr>ACKNOWLEDGEMENT</vt:lpstr>
      <vt:lpstr>REFERENCES</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 Economic decision making</dc:title>
  <dc:creator>Pratim Hazra</dc:creator>
  <cp:lastModifiedBy>BMC</cp:lastModifiedBy>
  <cp:revision>35</cp:revision>
  <dcterms:created xsi:type="dcterms:W3CDTF">2023-01-28T13:27:55Z</dcterms:created>
  <dcterms:modified xsi:type="dcterms:W3CDTF">2023-05-06T05:05:15Z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